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36"/>
  </p:notesMasterIdLst>
  <p:sldIdLst>
    <p:sldId id="256" r:id="rId2"/>
    <p:sldId id="262" r:id="rId3"/>
    <p:sldId id="283" r:id="rId4"/>
    <p:sldId id="261" r:id="rId5"/>
    <p:sldId id="257" r:id="rId6"/>
    <p:sldId id="258" r:id="rId7"/>
    <p:sldId id="263" r:id="rId8"/>
    <p:sldId id="269" r:id="rId9"/>
    <p:sldId id="267" r:id="rId10"/>
    <p:sldId id="285" r:id="rId11"/>
    <p:sldId id="275" r:id="rId12"/>
    <p:sldId id="276" r:id="rId13"/>
    <p:sldId id="277" r:id="rId14"/>
    <p:sldId id="278" r:id="rId15"/>
    <p:sldId id="271" r:id="rId16"/>
    <p:sldId id="268" r:id="rId17"/>
    <p:sldId id="287" r:id="rId18"/>
    <p:sldId id="294" r:id="rId19"/>
    <p:sldId id="302" r:id="rId20"/>
    <p:sldId id="289" r:id="rId21"/>
    <p:sldId id="296" r:id="rId22"/>
    <p:sldId id="295" r:id="rId23"/>
    <p:sldId id="297" r:id="rId24"/>
    <p:sldId id="298" r:id="rId25"/>
    <p:sldId id="286" r:id="rId26"/>
    <p:sldId id="284" r:id="rId27"/>
    <p:sldId id="301" r:id="rId28"/>
    <p:sldId id="293" r:id="rId29"/>
    <p:sldId id="299" r:id="rId30"/>
    <p:sldId id="292" r:id="rId31"/>
    <p:sldId id="288" r:id="rId32"/>
    <p:sldId id="264" r:id="rId33"/>
    <p:sldId id="265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/>
    <p:restoredTop sz="84553"/>
  </p:normalViewPr>
  <p:slideViewPr>
    <p:cSldViewPr snapToGrid="0" snapToObjects="1">
      <p:cViewPr>
        <p:scale>
          <a:sx n="70" d="100"/>
          <a:sy n="70" d="100"/>
        </p:scale>
        <p:origin x="2424" y="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judyyang/Documents/GA_DS_course/Final_Project/retweet_favorite_sta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judyyang/Documents/GA_DS_course/Final_Project/notebooks/data/Project04_outpu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judyyang/Documents/GA_DS_course/Final_Project/notebooks/data/Project04_outpu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435200356151"/>
          <c:y val="0.0298251803646621"/>
          <c:w val="0.753243821242556"/>
          <c:h val="0.9313179026412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%No Retweets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Sheet1!$A$2:$A$39</c:f>
              <c:strCache>
                <c:ptCount val="38"/>
                <c:pt idx="0">
                  <c:v>WorldBank</c:v>
                </c:pt>
                <c:pt idx="1">
                  <c:v>JimKim_WBG</c:v>
                </c:pt>
                <c:pt idx="2">
                  <c:v>WBG_Climate</c:v>
                </c:pt>
                <c:pt idx="3">
                  <c:v>WorldBankAfrica</c:v>
                </c:pt>
                <c:pt idx="4">
                  <c:v>IFC_org</c:v>
                </c:pt>
                <c:pt idx="5">
                  <c:v>WorldBankSAsia</c:v>
                </c:pt>
                <c:pt idx="6">
                  <c:v>WBPubs</c:v>
                </c:pt>
                <c:pt idx="7">
                  <c:v>WBG_Education</c:v>
                </c:pt>
                <c:pt idx="8">
                  <c:v>worldbankdata</c:v>
                </c:pt>
                <c:pt idx="9">
                  <c:v>WorldBankWater</c:v>
                </c:pt>
                <c:pt idx="10">
                  <c:v>WBG_Energy</c:v>
                </c:pt>
                <c:pt idx="11">
                  <c:v>WBG_Health</c:v>
                </c:pt>
                <c:pt idx="12">
                  <c:v>WBG_Cities</c:v>
                </c:pt>
                <c:pt idx="13">
                  <c:v>wb_research</c:v>
                </c:pt>
                <c:pt idx="14">
                  <c:v>WBedutech</c:v>
                </c:pt>
                <c:pt idx="15">
                  <c:v>WorldBankKenya</c:v>
                </c:pt>
                <c:pt idx="16">
                  <c:v>WorldBankPSD</c:v>
                </c:pt>
                <c:pt idx="17">
                  <c:v>wbg_gov</c:v>
                </c:pt>
                <c:pt idx="18">
                  <c:v>WBG_Agriculture</c:v>
                </c:pt>
                <c:pt idx="19">
                  <c:v>WBG_Gender</c:v>
                </c:pt>
                <c:pt idx="20">
                  <c:v>WBG_Environment</c:v>
                </c:pt>
                <c:pt idx="21">
                  <c:v>WBG_Poverty</c:v>
                </c:pt>
                <c:pt idx="22">
                  <c:v>WBG_Transport</c:v>
                </c:pt>
                <c:pt idx="23">
                  <c:v>WorldBank_IEG</c:v>
                </c:pt>
                <c:pt idx="24">
                  <c:v>WBG_PPP</c:v>
                </c:pt>
                <c:pt idx="25">
                  <c:v>WBOpenFinances</c:v>
                </c:pt>
                <c:pt idx="26">
                  <c:v>WorldBankECA</c:v>
                </c:pt>
                <c:pt idx="27">
                  <c:v>WorldBankIndia</c:v>
                </c:pt>
                <c:pt idx="28">
                  <c:v>WBCaribbean</c:v>
                </c:pt>
                <c:pt idx="29">
                  <c:v>WorldBankSEI</c:v>
                </c:pt>
                <c:pt idx="30">
                  <c:v>WBG_Dev4Peace</c:v>
                </c:pt>
                <c:pt idx="31">
                  <c:v>impacteval</c:v>
                </c:pt>
                <c:pt idx="32">
                  <c:v>WBG_Finance</c:v>
                </c:pt>
                <c:pt idx="33">
                  <c:v>WBG_SPLabor</c:v>
                </c:pt>
                <c:pt idx="34">
                  <c:v>MIGAWorldBank</c:v>
                </c:pt>
                <c:pt idx="35">
                  <c:v>WorldBankVideos</c:v>
                </c:pt>
                <c:pt idx="36">
                  <c:v>WBG_LeadINLearn</c:v>
                </c:pt>
                <c:pt idx="37">
                  <c:v>WorldBankPhotos</c:v>
                </c:pt>
              </c:strCache>
            </c:strRef>
          </c:cat>
          <c:val>
            <c:numRef>
              <c:f>Sheet1!$E$2:$E$39</c:f>
              <c:numCache>
                <c:formatCode>0.0%</c:formatCode>
                <c:ptCount val="38"/>
                <c:pt idx="0">
                  <c:v>0.00141342756183746</c:v>
                </c:pt>
                <c:pt idx="1">
                  <c:v>0.00949367088607595</c:v>
                </c:pt>
                <c:pt idx="2">
                  <c:v>0.00505050505050505</c:v>
                </c:pt>
                <c:pt idx="3">
                  <c:v>0.0232983097304705</c:v>
                </c:pt>
                <c:pt idx="4">
                  <c:v>0.0570873786407767</c:v>
                </c:pt>
                <c:pt idx="5">
                  <c:v>0.13795568263045</c:v>
                </c:pt>
                <c:pt idx="6">
                  <c:v>0.0913379073756432</c:v>
                </c:pt>
                <c:pt idx="7">
                  <c:v>0.0993439550140581</c:v>
                </c:pt>
                <c:pt idx="8">
                  <c:v>0.0884318766066838</c:v>
                </c:pt>
                <c:pt idx="9">
                  <c:v>0.0678824721377913</c:v>
                </c:pt>
                <c:pt idx="10">
                  <c:v>0.184118673647469</c:v>
                </c:pt>
                <c:pt idx="11">
                  <c:v>0.137289636846767</c:v>
                </c:pt>
                <c:pt idx="12">
                  <c:v>0.170375775264502</c:v>
                </c:pt>
                <c:pt idx="13">
                  <c:v>0.126839523475823</c:v>
                </c:pt>
                <c:pt idx="14">
                  <c:v>0.293478260869565</c:v>
                </c:pt>
                <c:pt idx="15">
                  <c:v>0.273420479302832</c:v>
                </c:pt>
                <c:pt idx="16">
                  <c:v>0.300763972657821</c:v>
                </c:pt>
                <c:pt idx="17">
                  <c:v>0.3232</c:v>
                </c:pt>
                <c:pt idx="18">
                  <c:v>0.296901032989004</c:v>
                </c:pt>
                <c:pt idx="19">
                  <c:v>0.317009182334937</c:v>
                </c:pt>
                <c:pt idx="20">
                  <c:v>0.353755770037767</c:v>
                </c:pt>
                <c:pt idx="21">
                  <c:v>0.303751803751804</c:v>
                </c:pt>
                <c:pt idx="22">
                  <c:v>0.352941176470588</c:v>
                </c:pt>
                <c:pt idx="23">
                  <c:v>0.452682075883123</c:v>
                </c:pt>
                <c:pt idx="24">
                  <c:v>0.350308641975309</c:v>
                </c:pt>
                <c:pt idx="25">
                  <c:v>0.46529284164859</c:v>
                </c:pt>
                <c:pt idx="26">
                  <c:v>0.555374592833876</c:v>
                </c:pt>
                <c:pt idx="27">
                  <c:v>0.487990626830697</c:v>
                </c:pt>
                <c:pt idx="28">
                  <c:v>0.447712418300654</c:v>
                </c:pt>
                <c:pt idx="29">
                  <c:v>0.642362376959533</c:v>
                </c:pt>
                <c:pt idx="30">
                  <c:v>0.611479028697572</c:v>
                </c:pt>
                <c:pt idx="31">
                  <c:v>0.613945578231292</c:v>
                </c:pt>
                <c:pt idx="32">
                  <c:v>0.565321614063124</c:v>
                </c:pt>
                <c:pt idx="33">
                  <c:v>0.52635277582572</c:v>
                </c:pt>
                <c:pt idx="34">
                  <c:v>0.579904306220096</c:v>
                </c:pt>
                <c:pt idx="35">
                  <c:v>0.510714285714286</c:v>
                </c:pt>
                <c:pt idx="36">
                  <c:v>0.73186889818689</c:v>
                </c:pt>
                <c:pt idx="37">
                  <c:v>0.554644808743169</c:v>
                </c:pt>
              </c:numCache>
            </c:numRef>
          </c:val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%No Favorites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Sheet1!$A$2:$A$39</c:f>
              <c:strCache>
                <c:ptCount val="38"/>
                <c:pt idx="0">
                  <c:v>WorldBank</c:v>
                </c:pt>
                <c:pt idx="1">
                  <c:v>JimKim_WBG</c:v>
                </c:pt>
                <c:pt idx="2">
                  <c:v>WBG_Climate</c:v>
                </c:pt>
                <c:pt idx="3">
                  <c:v>WorldBankAfrica</c:v>
                </c:pt>
                <c:pt idx="4">
                  <c:v>IFC_org</c:v>
                </c:pt>
                <c:pt idx="5">
                  <c:v>WorldBankSAsia</c:v>
                </c:pt>
                <c:pt idx="6">
                  <c:v>WBPubs</c:v>
                </c:pt>
                <c:pt idx="7">
                  <c:v>WBG_Education</c:v>
                </c:pt>
                <c:pt idx="8">
                  <c:v>worldbankdata</c:v>
                </c:pt>
                <c:pt idx="9">
                  <c:v>WorldBankWater</c:v>
                </c:pt>
                <c:pt idx="10">
                  <c:v>WBG_Energy</c:v>
                </c:pt>
                <c:pt idx="11">
                  <c:v>WBG_Health</c:v>
                </c:pt>
                <c:pt idx="12">
                  <c:v>WBG_Cities</c:v>
                </c:pt>
                <c:pt idx="13">
                  <c:v>wb_research</c:v>
                </c:pt>
                <c:pt idx="14">
                  <c:v>WBedutech</c:v>
                </c:pt>
                <c:pt idx="15">
                  <c:v>WorldBankKenya</c:v>
                </c:pt>
                <c:pt idx="16">
                  <c:v>WorldBankPSD</c:v>
                </c:pt>
                <c:pt idx="17">
                  <c:v>wbg_gov</c:v>
                </c:pt>
                <c:pt idx="18">
                  <c:v>WBG_Agriculture</c:v>
                </c:pt>
                <c:pt idx="19">
                  <c:v>WBG_Gender</c:v>
                </c:pt>
                <c:pt idx="20">
                  <c:v>WBG_Environment</c:v>
                </c:pt>
                <c:pt idx="21">
                  <c:v>WBG_Poverty</c:v>
                </c:pt>
                <c:pt idx="22">
                  <c:v>WBG_Transport</c:v>
                </c:pt>
                <c:pt idx="23">
                  <c:v>WorldBank_IEG</c:v>
                </c:pt>
                <c:pt idx="24">
                  <c:v>WBG_PPP</c:v>
                </c:pt>
                <c:pt idx="25">
                  <c:v>WBOpenFinances</c:v>
                </c:pt>
                <c:pt idx="26">
                  <c:v>WorldBankECA</c:v>
                </c:pt>
                <c:pt idx="27">
                  <c:v>WorldBankIndia</c:v>
                </c:pt>
                <c:pt idx="28">
                  <c:v>WBCaribbean</c:v>
                </c:pt>
                <c:pt idx="29">
                  <c:v>WorldBankSEI</c:v>
                </c:pt>
                <c:pt idx="30">
                  <c:v>WBG_Dev4Peace</c:v>
                </c:pt>
                <c:pt idx="31">
                  <c:v>impacteval</c:v>
                </c:pt>
                <c:pt idx="32">
                  <c:v>WBG_Finance</c:v>
                </c:pt>
                <c:pt idx="33">
                  <c:v>WBG_SPLabor</c:v>
                </c:pt>
                <c:pt idx="34">
                  <c:v>MIGAWorldBank</c:v>
                </c:pt>
                <c:pt idx="35">
                  <c:v>WorldBankVideos</c:v>
                </c:pt>
                <c:pt idx="36">
                  <c:v>WBG_LeadINLearn</c:v>
                </c:pt>
                <c:pt idx="37">
                  <c:v>WorldBankPhotos</c:v>
                </c:pt>
              </c:strCache>
            </c:strRef>
          </c:cat>
          <c:val>
            <c:numRef>
              <c:f>Sheet1!$F$2:$F$39</c:f>
              <c:numCache>
                <c:formatCode>0.0%</c:formatCode>
                <c:ptCount val="38"/>
                <c:pt idx="0">
                  <c:v>0.00106007067137809</c:v>
                </c:pt>
                <c:pt idx="1">
                  <c:v>0.00316455696202532</c:v>
                </c:pt>
                <c:pt idx="2">
                  <c:v>0.0263347763347763</c:v>
                </c:pt>
                <c:pt idx="3">
                  <c:v>0.0630424851530379</c:v>
                </c:pt>
                <c:pt idx="4">
                  <c:v>0.0846601941747573</c:v>
                </c:pt>
                <c:pt idx="5">
                  <c:v>0.0947105075053609</c:v>
                </c:pt>
                <c:pt idx="6">
                  <c:v>0.128216123499142</c:v>
                </c:pt>
                <c:pt idx="7">
                  <c:v>0.141986879100281</c:v>
                </c:pt>
                <c:pt idx="8">
                  <c:v>0.191259640102828</c:v>
                </c:pt>
                <c:pt idx="9">
                  <c:v>0.198074974670719</c:v>
                </c:pt>
                <c:pt idx="10">
                  <c:v>0.297556719022688</c:v>
                </c:pt>
                <c:pt idx="11">
                  <c:v>0.320194862710363</c:v>
                </c:pt>
                <c:pt idx="12">
                  <c:v>0.364100693177672</c:v>
                </c:pt>
                <c:pt idx="13">
                  <c:v>0.37281009110021</c:v>
                </c:pt>
                <c:pt idx="14">
                  <c:v>0.380434782608696</c:v>
                </c:pt>
                <c:pt idx="15">
                  <c:v>0.399782135076253</c:v>
                </c:pt>
                <c:pt idx="16">
                  <c:v>0.401286690792119</c:v>
                </c:pt>
                <c:pt idx="17">
                  <c:v>0.41</c:v>
                </c:pt>
                <c:pt idx="18">
                  <c:v>0.41086304565145</c:v>
                </c:pt>
                <c:pt idx="19">
                  <c:v>0.417577612592916</c:v>
                </c:pt>
                <c:pt idx="20">
                  <c:v>0.432228283676039</c:v>
                </c:pt>
                <c:pt idx="21">
                  <c:v>0.483766233766234</c:v>
                </c:pt>
                <c:pt idx="22">
                  <c:v>0.508650519031142</c:v>
                </c:pt>
                <c:pt idx="23">
                  <c:v>0.527692978630615</c:v>
                </c:pt>
                <c:pt idx="24">
                  <c:v>0.547839506172839</c:v>
                </c:pt>
                <c:pt idx="25">
                  <c:v>0.54880694143167</c:v>
                </c:pt>
                <c:pt idx="26">
                  <c:v>0.607491856677524</c:v>
                </c:pt>
                <c:pt idx="27">
                  <c:v>0.611013473930873</c:v>
                </c:pt>
                <c:pt idx="28">
                  <c:v>0.647058823529412</c:v>
                </c:pt>
                <c:pt idx="29">
                  <c:v>0.662413415967918</c:v>
                </c:pt>
                <c:pt idx="30">
                  <c:v>0.66887417218543</c:v>
                </c:pt>
                <c:pt idx="31">
                  <c:v>0.702380952380952</c:v>
                </c:pt>
                <c:pt idx="32">
                  <c:v>0.714342788653616</c:v>
                </c:pt>
                <c:pt idx="33">
                  <c:v>0.719606465214336</c:v>
                </c:pt>
                <c:pt idx="34">
                  <c:v>0.727272727272727</c:v>
                </c:pt>
                <c:pt idx="35">
                  <c:v>0.792857142857143</c:v>
                </c:pt>
                <c:pt idx="36">
                  <c:v>0.799163179916318</c:v>
                </c:pt>
                <c:pt idx="37">
                  <c:v>0.842896174863388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09425312"/>
        <c:axId val="-2009421792"/>
      </c:barChart>
      <c:catAx>
        <c:axId val="-200942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9421792"/>
        <c:crosses val="autoZero"/>
        <c:auto val="1"/>
        <c:lblAlgn val="ctr"/>
        <c:lblOffset val="100"/>
        <c:noMultiLvlLbl val="0"/>
      </c:catAx>
      <c:valAx>
        <c:axId val="-2009421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9425312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11567797625"/>
          <c:y val="0.750611091028943"/>
          <c:w val="0.206403183382619"/>
          <c:h val="0.107145741078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r>
              <a:rPr lang="en-US"/>
              <a:t>Most Used Tags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tags50_graphs!$E$2</c:f>
              <c:strCache>
                <c:ptCount val="1"/>
                <c:pt idx="0">
                  <c:v># High Retweets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tags50_graphs!$B$3:$B$12</c:f>
              <c:strCache>
                <c:ptCount val="10"/>
                <c:pt idx="0">
                  <c:v>cop21</c:v>
                </c:pt>
                <c:pt idx="1">
                  <c:v>endpoverty</c:v>
                </c:pt>
                <c:pt idx="2">
                  <c:v>poverty</c:v>
                </c:pt>
                <c:pt idx="3">
                  <c:v>climatechange</c:v>
                </c:pt>
                <c:pt idx="4">
                  <c:v>africa</c:v>
                </c:pt>
                <c:pt idx="5">
                  <c:v>education</c:v>
                </c:pt>
                <c:pt idx="6">
                  <c:v>wdr2016</c:v>
                </c:pt>
                <c:pt idx="7">
                  <c:v>agriculture</c:v>
                </c:pt>
                <c:pt idx="8">
                  <c:v>inequality</c:v>
                </c:pt>
                <c:pt idx="9">
                  <c:v>india</c:v>
                </c:pt>
              </c:strCache>
            </c:strRef>
          </c:cat>
          <c:val>
            <c:numRef>
              <c:f>tags50_graphs!$E$3:$E$12</c:f>
              <c:numCache>
                <c:formatCode>0</c:formatCode>
                <c:ptCount val="10"/>
                <c:pt idx="0">
                  <c:v>86.0</c:v>
                </c:pt>
                <c:pt idx="1">
                  <c:v>90.0</c:v>
                </c:pt>
                <c:pt idx="2">
                  <c:v>79.0</c:v>
                </c:pt>
                <c:pt idx="3">
                  <c:v>96.0</c:v>
                </c:pt>
                <c:pt idx="4">
                  <c:v>68.0</c:v>
                </c:pt>
                <c:pt idx="5">
                  <c:v>33.0</c:v>
                </c:pt>
                <c:pt idx="6">
                  <c:v>27.0</c:v>
                </c:pt>
                <c:pt idx="7">
                  <c:v>22.0</c:v>
                </c:pt>
                <c:pt idx="8">
                  <c:v>18.0</c:v>
                </c:pt>
                <c:pt idx="9">
                  <c:v>24.0</c:v>
                </c:pt>
              </c:numCache>
            </c:numRef>
          </c:val>
        </c:ser>
        <c:ser>
          <c:idx val="1"/>
          <c:order val="1"/>
          <c:tx>
            <c:strRef>
              <c:f>tags50_graphs!$F$2</c:f>
              <c:strCache>
                <c:ptCount val="1"/>
                <c:pt idx="0">
                  <c:v># Low Retweets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tags50_graphs!$B$3:$B$12</c:f>
              <c:strCache>
                <c:ptCount val="10"/>
                <c:pt idx="0">
                  <c:v>cop21</c:v>
                </c:pt>
                <c:pt idx="1">
                  <c:v>endpoverty</c:v>
                </c:pt>
                <c:pt idx="2">
                  <c:v>poverty</c:v>
                </c:pt>
                <c:pt idx="3">
                  <c:v>climatechange</c:v>
                </c:pt>
                <c:pt idx="4">
                  <c:v>africa</c:v>
                </c:pt>
                <c:pt idx="5">
                  <c:v>education</c:v>
                </c:pt>
                <c:pt idx="6">
                  <c:v>wdr2016</c:v>
                </c:pt>
                <c:pt idx="7">
                  <c:v>agriculture</c:v>
                </c:pt>
                <c:pt idx="8">
                  <c:v>inequality</c:v>
                </c:pt>
                <c:pt idx="9">
                  <c:v>india</c:v>
                </c:pt>
              </c:strCache>
            </c:strRef>
          </c:cat>
          <c:val>
            <c:numRef>
              <c:f>tags50_graphs!$F$3:$F$12</c:f>
              <c:numCache>
                <c:formatCode>0</c:formatCode>
                <c:ptCount val="10"/>
                <c:pt idx="0">
                  <c:v>50.0</c:v>
                </c:pt>
                <c:pt idx="1">
                  <c:v>70.0</c:v>
                </c:pt>
                <c:pt idx="2">
                  <c:v>46.0</c:v>
                </c:pt>
                <c:pt idx="3">
                  <c:v>53.0</c:v>
                </c:pt>
                <c:pt idx="4">
                  <c:v>42.0</c:v>
                </c:pt>
                <c:pt idx="5">
                  <c:v>28.0</c:v>
                </c:pt>
                <c:pt idx="6">
                  <c:v>10.0</c:v>
                </c:pt>
                <c:pt idx="7">
                  <c:v>9.0</c:v>
                </c:pt>
                <c:pt idx="8">
                  <c:v>15.0</c:v>
                </c:pt>
                <c:pt idx="9">
                  <c:v>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04218032"/>
        <c:axId val="-1969527216"/>
      </c:barChart>
      <c:lineChart>
        <c:grouping val="standard"/>
        <c:varyColors val="0"/>
        <c:ser>
          <c:idx val="2"/>
          <c:order val="2"/>
          <c:tx>
            <c:strRef>
              <c:f>tags50_graphs!$G$2</c:f>
              <c:strCache>
                <c:ptCount val="1"/>
                <c:pt idx="0">
                  <c:v>fav_ratio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tags50_graphs!$B$3:$B$12</c:f>
              <c:strCache>
                <c:ptCount val="10"/>
                <c:pt idx="0">
                  <c:v>cop21</c:v>
                </c:pt>
                <c:pt idx="1">
                  <c:v>endpoverty</c:v>
                </c:pt>
                <c:pt idx="2">
                  <c:v>poverty</c:v>
                </c:pt>
                <c:pt idx="3">
                  <c:v>climatechange</c:v>
                </c:pt>
                <c:pt idx="4">
                  <c:v>africa</c:v>
                </c:pt>
                <c:pt idx="5">
                  <c:v>education</c:v>
                </c:pt>
                <c:pt idx="6">
                  <c:v>wdr2016</c:v>
                </c:pt>
                <c:pt idx="7">
                  <c:v>agriculture</c:v>
                </c:pt>
                <c:pt idx="8">
                  <c:v>inequality</c:v>
                </c:pt>
                <c:pt idx="9">
                  <c:v>india</c:v>
                </c:pt>
              </c:strCache>
            </c:strRef>
          </c:cat>
          <c:val>
            <c:numRef>
              <c:f>tags50_graphs!$G$3:$G$12</c:f>
              <c:numCache>
                <c:formatCode>0.0</c:formatCode>
                <c:ptCount val="10"/>
                <c:pt idx="0">
                  <c:v>0.766233766233766</c:v>
                </c:pt>
                <c:pt idx="1">
                  <c:v>0.523809523809524</c:v>
                </c:pt>
                <c:pt idx="2">
                  <c:v>0.5625</c:v>
                </c:pt>
                <c:pt idx="3">
                  <c:v>0.31858407079646</c:v>
                </c:pt>
                <c:pt idx="4">
                  <c:v>0.466666666666667</c:v>
                </c:pt>
                <c:pt idx="5">
                  <c:v>0.605263157894737</c:v>
                </c:pt>
                <c:pt idx="6">
                  <c:v>1.3125</c:v>
                </c:pt>
                <c:pt idx="7">
                  <c:v>1.21428571428571</c:v>
                </c:pt>
                <c:pt idx="8">
                  <c:v>0.941176470588235</c:v>
                </c:pt>
                <c:pt idx="9">
                  <c:v>0.484848484848485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tags50_graphs!$H$2</c:f>
              <c:strCache>
                <c:ptCount val="1"/>
                <c:pt idx="0">
                  <c:v>retweet_ratio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tags50_graphs!$B$3:$B$12</c:f>
              <c:strCache>
                <c:ptCount val="10"/>
                <c:pt idx="0">
                  <c:v>cop21</c:v>
                </c:pt>
                <c:pt idx="1">
                  <c:v>endpoverty</c:v>
                </c:pt>
                <c:pt idx="2">
                  <c:v>poverty</c:v>
                </c:pt>
                <c:pt idx="3">
                  <c:v>climatechange</c:v>
                </c:pt>
                <c:pt idx="4">
                  <c:v>africa</c:v>
                </c:pt>
                <c:pt idx="5">
                  <c:v>education</c:v>
                </c:pt>
                <c:pt idx="6">
                  <c:v>wdr2016</c:v>
                </c:pt>
                <c:pt idx="7">
                  <c:v>agriculture</c:v>
                </c:pt>
                <c:pt idx="8">
                  <c:v>inequality</c:v>
                </c:pt>
                <c:pt idx="9">
                  <c:v>india</c:v>
                </c:pt>
              </c:strCache>
            </c:strRef>
          </c:cat>
          <c:val>
            <c:numRef>
              <c:f>tags50_graphs!$H$3:$H$12</c:f>
              <c:numCache>
                <c:formatCode>0.0</c:formatCode>
                <c:ptCount val="10"/>
                <c:pt idx="0">
                  <c:v>1.72</c:v>
                </c:pt>
                <c:pt idx="1">
                  <c:v>1.28571428571429</c:v>
                </c:pt>
                <c:pt idx="2">
                  <c:v>1.71739130434783</c:v>
                </c:pt>
                <c:pt idx="3">
                  <c:v>1.81132075471698</c:v>
                </c:pt>
                <c:pt idx="4">
                  <c:v>1.61904761904762</c:v>
                </c:pt>
                <c:pt idx="5">
                  <c:v>1.17857142857143</c:v>
                </c:pt>
                <c:pt idx="6">
                  <c:v>2.7</c:v>
                </c:pt>
                <c:pt idx="7">
                  <c:v>2.44444444444444</c:v>
                </c:pt>
                <c:pt idx="8">
                  <c:v>1.2</c:v>
                </c:pt>
                <c:pt idx="9">
                  <c:v>0.96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2285616"/>
        <c:axId val="-2010277472"/>
      </c:lineChart>
      <c:catAx>
        <c:axId val="180421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-1969527216"/>
        <c:crosses val="autoZero"/>
        <c:auto val="1"/>
        <c:lblAlgn val="ctr"/>
        <c:lblOffset val="100"/>
        <c:noMultiLvlLbl val="0"/>
      </c:catAx>
      <c:valAx>
        <c:axId val="-196952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w Cen MT" charset="0"/>
                    <a:ea typeface="Tw Cen MT" charset="0"/>
                    <a:cs typeface="Tw Cen MT" charset="0"/>
                  </a:defRPr>
                </a:pPr>
                <a:r>
                  <a:rPr lang="en-US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w Cen MT" charset="0"/>
                  <a:ea typeface="Tw Cen MT" charset="0"/>
                  <a:cs typeface="Tw Cen MT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1804218032"/>
        <c:crosses val="autoZero"/>
        <c:crossBetween val="between"/>
      </c:valAx>
      <c:valAx>
        <c:axId val="-2010277472"/>
        <c:scaling>
          <c:orientation val="minMax"/>
          <c:max val="10.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w Cen MT" charset="0"/>
                    <a:ea typeface="Tw Cen MT" charset="0"/>
                    <a:cs typeface="Tw Cen MT" charset="0"/>
                  </a:defRPr>
                </a:pPr>
                <a:r>
                  <a:rPr lang="en-US"/>
                  <a:t>Ratio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w Cen MT" charset="0"/>
                  <a:ea typeface="Tw Cen MT" charset="0"/>
                  <a:cs typeface="Tw Cen MT" charset="0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-2052285616"/>
        <c:crosses val="max"/>
        <c:crossBetween val="between"/>
      </c:valAx>
      <c:catAx>
        <c:axId val="-2052285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102774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r>
              <a:rPr lang="en-US"/>
              <a:t>Highest Retweets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tags50_graphs!$E$2</c:f>
              <c:strCache>
                <c:ptCount val="1"/>
                <c:pt idx="0">
                  <c:v># High Retweets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tags50_graphs!$B$21:$B$30</c:f>
              <c:strCache>
                <c:ptCount val="10"/>
                <c:pt idx="0">
                  <c:v>16days</c:v>
                </c:pt>
                <c:pt idx="1">
                  <c:v>shockwaves cop21</c:v>
                </c:pt>
                <c:pt idx="2">
                  <c:v>ghana poverty</c:v>
                </c:pt>
                <c:pt idx="3">
                  <c:v>cleanenergy</c:v>
                </c:pt>
                <c:pt idx="4">
                  <c:v>bigdata</c:v>
                </c:pt>
                <c:pt idx="5">
                  <c:v>solar</c:v>
                </c:pt>
                <c:pt idx="6">
                  <c:v>solar cop21</c:v>
                </c:pt>
                <c:pt idx="7">
                  <c:v>renewableenergy</c:v>
                </c:pt>
                <c:pt idx="8">
                  <c:v>orangetheworld</c:v>
                </c:pt>
                <c:pt idx="9">
                  <c:v>morocco</c:v>
                </c:pt>
              </c:strCache>
            </c:strRef>
          </c:cat>
          <c:val>
            <c:numRef>
              <c:f>tags50_graphs!$E$21:$E$30</c:f>
              <c:numCache>
                <c:formatCode>General</c:formatCode>
                <c:ptCount val="10"/>
                <c:pt idx="0">
                  <c:v>18.0</c:v>
                </c:pt>
                <c:pt idx="1">
                  <c:v>6.0</c:v>
                </c:pt>
                <c:pt idx="2">
                  <c:v>6.0</c:v>
                </c:pt>
                <c:pt idx="3">
                  <c:v>6.0</c:v>
                </c:pt>
                <c:pt idx="4">
                  <c:v>6.0</c:v>
                </c:pt>
                <c:pt idx="5">
                  <c:v>17.0</c:v>
                </c:pt>
                <c:pt idx="6">
                  <c:v>5.0</c:v>
                </c:pt>
                <c:pt idx="7">
                  <c:v>5.0</c:v>
                </c:pt>
                <c:pt idx="8">
                  <c:v>5.0</c:v>
                </c:pt>
                <c:pt idx="9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tags50_graphs!$F$2</c:f>
              <c:strCache>
                <c:ptCount val="1"/>
                <c:pt idx="0">
                  <c:v># Low Retweets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tags50_graphs!$B$21:$B$30</c:f>
              <c:strCache>
                <c:ptCount val="10"/>
                <c:pt idx="0">
                  <c:v>16days</c:v>
                </c:pt>
                <c:pt idx="1">
                  <c:v>shockwaves cop21</c:v>
                </c:pt>
                <c:pt idx="2">
                  <c:v>ghana poverty</c:v>
                </c:pt>
                <c:pt idx="3">
                  <c:v>cleanenergy</c:v>
                </c:pt>
                <c:pt idx="4">
                  <c:v>bigdata</c:v>
                </c:pt>
                <c:pt idx="5">
                  <c:v>solar</c:v>
                </c:pt>
                <c:pt idx="6">
                  <c:v>solar cop21</c:v>
                </c:pt>
                <c:pt idx="7">
                  <c:v>renewableenergy</c:v>
                </c:pt>
                <c:pt idx="8">
                  <c:v>orangetheworld</c:v>
                </c:pt>
                <c:pt idx="9">
                  <c:v>morocco</c:v>
                </c:pt>
              </c:strCache>
            </c:strRef>
          </c:cat>
          <c:val>
            <c:numRef>
              <c:f>tags50_graphs!$F$21:$F$30</c:f>
              <c:numCache>
                <c:formatCode>General</c:formatCode>
                <c:ptCount val="10"/>
                <c:pt idx="0">
                  <c:v>2.0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3.0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989732432"/>
        <c:axId val="-1990444768"/>
      </c:barChart>
      <c:lineChart>
        <c:grouping val="standard"/>
        <c:varyColors val="0"/>
        <c:ser>
          <c:idx val="2"/>
          <c:order val="2"/>
          <c:tx>
            <c:strRef>
              <c:f>tags50_graphs!$G$2</c:f>
              <c:strCache>
                <c:ptCount val="1"/>
                <c:pt idx="0">
                  <c:v>fav_ratio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tags50_graphs!$B$21:$B$30</c:f>
              <c:strCache>
                <c:ptCount val="10"/>
                <c:pt idx="0">
                  <c:v>16days</c:v>
                </c:pt>
                <c:pt idx="1">
                  <c:v>shockwaves cop21</c:v>
                </c:pt>
                <c:pt idx="2">
                  <c:v>ghana poverty</c:v>
                </c:pt>
                <c:pt idx="3">
                  <c:v>cleanenergy</c:v>
                </c:pt>
                <c:pt idx="4">
                  <c:v>bigdata</c:v>
                </c:pt>
                <c:pt idx="5">
                  <c:v>solar</c:v>
                </c:pt>
                <c:pt idx="6">
                  <c:v>solar cop21</c:v>
                </c:pt>
                <c:pt idx="7">
                  <c:v>renewableenergy</c:v>
                </c:pt>
                <c:pt idx="8">
                  <c:v>orangetheworld</c:v>
                </c:pt>
                <c:pt idx="9">
                  <c:v>morocco</c:v>
                </c:pt>
              </c:strCache>
            </c:strRef>
          </c:cat>
          <c:val>
            <c:numRef>
              <c:f>tags50_graphs!$G$21:$G$30</c:f>
              <c:numCache>
                <c:formatCode>0</c:formatCode>
                <c:ptCount val="10"/>
                <c:pt idx="0">
                  <c:v>1.0</c:v>
                </c:pt>
                <c:pt idx="1">
                  <c:v>0.166666666666667</c:v>
                </c:pt>
                <c:pt idx="2">
                  <c:v>6.0</c:v>
                </c:pt>
                <c:pt idx="3">
                  <c:v>1.33333333333333</c:v>
                </c:pt>
                <c:pt idx="4">
                  <c:v>6.0</c:v>
                </c:pt>
                <c:pt idx="5">
                  <c:v>3.0</c:v>
                </c:pt>
                <c:pt idx="6">
                  <c:v>5.0</c:v>
                </c:pt>
                <c:pt idx="7">
                  <c:v>2.0</c:v>
                </c:pt>
                <c:pt idx="8">
                  <c:v>5.0</c:v>
                </c:pt>
                <c:pt idx="9">
                  <c:v>5.0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tags50_graphs!$H$2</c:f>
              <c:strCache>
                <c:ptCount val="1"/>
                <c:pt idx="0">
                  <c:v>retweet_ratio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tags50_graphs!$B$21:$B$30</c:f>
              <c:strCache>
                <c:ptCount val="10"/>
                <c:pt idx="0">
                  <c:v>16days</c:v>
                </c:pt>
                <c:pt idx="1">
                  <c:v>shockwaves cop21</c:v>
                </c:pt>
                <c:pt idx="2">
                  <c:v>ghana poverty</c:v>
                </c:pt>
                <c:pt idx="3">
                  <c:v>cleanenergy</c:v>
                </c:pt>
                <c:pt idx="4">
                  <c:v>bigdata</c:v>
                </c:pt>
                <c:pt idx="5">
                  <c:v>solar</c:v>
                </c:pt>
                <c:pt idx="6">
                  <c:v>solar cop21</c:v>
                </c:pt>
                <c:pt idx="7">
                  <c:v>renewableenergy</c:v>
                </c:pt>
                <c:pt idx="8">
                  <c:v>orangetheworld</c:v>
                </c:pt>
                <c:pt idx="9">
                  <c:v>morocco</c:v>
                </c:pt>
              </c:strCache>
            </c:strRef>
          </c:cat>
          <c:val>
            <c:numRef>
              <c:f>tags50_graphs!$H$21:$H$30</c:f>
              <c:numCache>
                <c:formatCode>0</c:formatCode>
                <c:ptCount val="10"/>
                <c:pt idx="0">
                  <c:v>9.0</c:v>
                </c:pt>
                <c:pt idx="1">
                  <c:v>6.0</c:v>
                </c:pt>
                <c:pt idx="2">
                  <c:v>6.0</c:v>
                </c:pt>
                <c:pt idx="3">
                  <c:v>6.0</c:v>
                </c:pt>
                <c:pt idx="4">
                  <c:v>6.0</c:v>
                </c:pt>
                <c:pt idx="5">
                  <c:v>5.66666666666667</c:v>
                </c:pt>
                <c:pt idx="6">
                  <c:v>5.0</c:v>
                </c:pt>
                <c:pt idx="7">
                  <c:v>5.0</c:v>
                </c:pt>
                <c:pt idx="8">
                  <c:v>5.0</c:v>
                </c:pt>
                <c:pt idx="9">
                  <c:v>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9688816"/>
        <c:axId val="-2008685648"/>
      </c:lineChart>
      <c:catAx>
        <c:axId val="-198973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-1990444768"/>
        <c:crosses val="autoZero"/>
        <c:auto val="1"/>
        <c:lblAlgn val="ctr"/>
        <c:lblOffset val="100"/>
        <c:noMultiLvlLbl val="0"/>
      </c:catAx>
      <c:valAx>
        <c:axId val="-1990444768"/>
        <c:scaling>
          <c:orientation val="minMax"/>
          <c:max val="1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w Cen MT" charset="0"/>
                    <a:ea typeface="Tw Cen MT" charset="0"/>
                    <a:cs typeface="Tw Cen MT" charset="0"/>
                  </a:defRPr>
                </a:pPr>
                <a:r>
                  <a:rPr lang="en-US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w Cen MT" charset="0"/>
                  <a:ea typeface="Tw Cen MT" charset="0"/>
                  <a:cs typeface="Tw Cen MT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-1989732432"/>
        <c:crosses val="autoZero"/>
        <c:crossBetween val="between"/>
      </c:valAx>
      <c:valAx>
        <c:axId val="-200868564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w Cen MT" charset="0"/>
                    <a:ea typeface="Tw Cen MT" charset="0"/>
                    <a:cs typeface="Tw Cen MT" charset="0"/>
                  </a:defRPr>
                </a:pPr>
                <a:r>
                  <a:rPr lang="en-US"/>
                  <a:t>Ratio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w Cen MT" charset="0"/>
                  <a:ea typeface="Tw Cen MT" charset="0"/>
                  <a:cs typeface="Tw Cen MT" charset="0"/>
                </a:defRPr>
              </a:pPr>
              <a:endParaRPr 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pPr>
            <a:endParaRPr lang="en-US"/>
          </a:p>
        </c:txPr>
        <c:crossAx val="-2109688816"/>
        <c:crosses val="max"/>
        <c:crossBetween val="between"/>
      </c:valAx>
      <c:catAx>
        <c:axId val="-2109688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086856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36726327262112"/>
          <c:y val="0.896895711002632"/>
          <c:w val="0.925943546429724"/>
          <c:h val="0.0812314250192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200">
          <a:solidFill>
            <a:schemeClr val="tx1"/>
          </a:solidFill>
          <a:latin typeface="Tw Cen MT" charset="0"/>
          <a:ea typeface="Tw Cen MT" charset="0"/>
          <a:cs typeface="Tw Cen MT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4FA8-0719-4F4D-B230-E7C35C5835BF}" type="datetimeFigureOut">
              <a:rPr lang="en-US" smtClean="0"/>
              <a:t>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C5D15-2289-4745-A0B9-F7451D9DE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4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variable whether</a:t>
            </a:r>
            <a:r>
              <a:rPr lang="en-US" baseline="0" dirty="0" smtClean="0"/>
              <a:t> favorite or retweet has a similar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explains a lot of the predicting</a:t>
            </a:r>
          </a:p>
          <a:p>
            <a:endParaRPr lang="en-US" dirty="0" smtClean="0"/>
          </a:p>
          <a:p>
            <a:r>
              <a:rPr lang="en-US" dirty="0" smtClean="0"/>
              <a:t>71.1%</a:t>
            </a:r>
            <a:r>
              <a:rPr lang="en-US" baseline="0" dirty="0" smtClean="0"/>
              <a:t> of tweets has a retweet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7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explains a lot of the predicting</a:t>
            </a:r>
          </a:p>
          <a:p>
            <a:endParaRPr lang="en-US" dirty="0" smtClean="0"/>
          </a:p>
          <a:p>
            <a:r>
              <a:rPr lang="en-US" dirty="0" smtClean="0"/>
              <a:t>71.1%</a:t>
            </a:r>
            <a:r>
              <a:rPr lang="en-US" baseline="0" dirty="0" smtClean="0"/>
              <a:t> of tweets has a retweet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Words don</a:t>
            </a:r>
            <a:r>
              <a:rPr lang="uk-UA" baseline="0" dirty="0" smtClean="0"/>
              <a:t>’</a:t>
            </a:r>
            <a:r>
              <a:rPr lang="en-US" baseline="0" dirty="0" smtClean="0"/>
              <a:t>t matter as much as which user tweets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too much noise examining all accounts</a:t>
            </a:r>
            <a:r>
              <a:rPr lang="en-US" baseline="0" dirty="0" smtClean="0"/>
              <a:t> so focus on World Bank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Talking</a:t>
            </a:r>
            <a:r>
              <a:rPr lang="en-US" baseline="0" dirty="0" smtClean="0"/>
              <a:t> about other people helps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6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Words</a:t>
            </a:r>
            <a:r>
              <a:rPr lang="en-US" baseline="0" dirty="0" smtClean="0"/>
              <a:t> that are predictive tend to be event oriented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any of this user driven since</a:t>
            </a:r>
            <a:r>
              <a:rPr lang="en-US" baseline="0" dirty="0" smtClean="0"/>
              <a:t> virtually all of the @</a:t>
            </a:r>
            <a:r>
              <a:rPr lang="en-US" baseline="0" dirty="0" err="1" smtClean="0"/>
              <a:t>WorldBank</a:t>
            </a:r>
            <a:r>
              <a:rPr lang="en-US" baseline="0" dirty="0" smtClean="0"/>
              <a:t> tweets are liked and favorited</a:t>
            </a:r>
          </a:p>
          <a:p>
            <a:r>
              <a:rPr lang="en-US" baseline="0" dirty="0" smtClean="0"/>
              <a:t>The world bank does use different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5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 text does worse than unclean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Subgroups should be local?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8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Bold is main</a:t>
            </a:r>
          </a:p>
          <a:p>
            <a:r>
              <a:rPr lang="en-US" dirty="0" smtClean="0"/>
              <a:t>Blue is corporate</a:t>
            </a:r>
          </a:p>
          <a:p>
            <a:r>
              <a:rPr lang="en-US" dirty="0" smtClean="0"/>
              <a:t>Green is regional</a:t>
            </a:r>
          </a:p>
          <a:p>
            <a:r>
              <a:rPr lang="en-US" dirty="0" smtClean="0"/>
              <a:t>Most accounts are sectoral</a:t>
            </a:r>
          </a:p>
          <a:p>
            <a:endParaRPr lang="en-US" dirty="0" smtClean="0"/>
          </a:p>
          <a:p>
            <a:r>
              <a:rPr lang="en-US" dirty="0" smtClean="0"/>
              <a:t>Note there</a:t>
            </a:r>
            <a:r>
              <a:rPr lang="en-US" baseline="0" dirty="0" smtClean="0"/>
              <a:t> is not a consistent way in which account handles are named, sometimes </a:t>
            </a:r>
            <a:r>
              <a:rPr lang="en-US" baseline="0" dirty="0" err="1" smtClean="0"/>
              <a:t>WorldBank</a:t>
            </a:r>
            <a:r>
              <a:rPr lang="en-US" baseline="0" dirty="0" smtClean="0"/>
              <a:t>, sometimes WBG, sometimes WB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dimensions of data: x-axis,</a:t>
            </a:r>
            <a:r>
              <a:rPr lang="en-US" baseline="0" dirty="0" smtClean="0"/>
              <a:t> y-axis, bubble size, color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98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World Bank clients are the government and just from the work, civil society (public) is kind of secondary</a:t>
            </a:r>
          </a:p>
          <a:p>
            <a:endParaRPr lang="en-US" dirty="0" smtClean="0"/>
          </a:p>
          <a:p>
            <a:r>
              <a:rPr lang="en-US" dirty="0" smtClean="0"/>
              <a:t>World</a:t>
            </a:r>
            <a:r>
              <a:rPr lang="en-US" baseline="0" dirty="0" smtClean="0"/>
              <a:t> Economic Forum hosts the Davos meeting, more about journalism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 is much bigger as well, perhaps they have more programs engaged directly with people UNHCR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by workers not</a:t>
            </a:r>
            <a:r>
              <a:rPr lang="en-US" baseline="0" dirty="0" smtClean="0"/>
              <a:t> “fans”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WB tweets are from </a:t>
            </a:r>
            <a:r>
              <a:rPr lang="en-US" dirty="0" err="1" smtClean="0"/>
              <a:t>HootSuite</a:t>
            </a:r>
            <a:r>
              <a:rPr lang="en-US" dirty="0" smtClean="0"/>
              <a:t> which is a software for managing</a:t>
            </a:r>
            <a:r>
              <a:rPr lang="en-US" baseline="0" dirty="0" smtClean="0"/>
              <a:t> social media.</a:t>
            </a:r>
          </a:p>
          <a:p>
            <a:r>
              <a:rPr lang="en-US" baseline="0" dirty="0" smtClean="0"/>
              <a:t>Not sure why tweets have all times, not just during working 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words also includes the hashtags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most common words, which</a:t>
            </a:r>
            <a:r>
              <a:rPr lang="en-US" baseline="0" dirty="0" smtClean="0"/>
              <a:t> are not descriptive of the likelihood of whether they are retweeted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5D15-2289-4745-A0B9-F7451D9DE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9FEB36-F842-1E48-8034-4BD453B0C480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2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420C-1BAB-EE42-83A6-4B794317F83A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386C1-48AA-BF41-9C76-6EFFB67E949B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9D74-4F19-D140-9CCA-E862FB3A54F2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0F7E-2C78-9247-A80D-343A99445797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8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1964-687C-154B-9430-080F34CFBE09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BF6A-6CF7-0D44-AF9A-DEDEA39C5D1F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5474-B824-094D-B412-8018D184049C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66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493D6-8B8A-5D46-9E5A-722B869FF3AB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0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3CBA-C1BE-2E41-B3D8-2AF3D038251A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7C942-2F2F-E44B-A4C3-4144096BA8C3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1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3B7A4489-D94B-E74E-B2F0-506F46DF4D6C}" type="datetime1">
              <a:rPr lang="en-US" smtClean="0"/>
              <a:t>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77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hyperlink" Target="https://t.co/0lEE80L5m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946" y="2272549"/>
            <a:ext cx="9034409" cy="2098226"/>
          </a:xfrm>
        </p:spPr>
        <p:txBody>
          <a:bodyPr/>
          <a:lstStyle/>
          <a:p>
            <a:r>
              <a:rPr lang="en-US" dirty="0" smtClean="0"/>
              <a:t>The World Bank Presence on Twitter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3" y="4590980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 smtClean="0"/>
              <a:t>Judy S. Yang</a:t>
            </a:r>
          </a:p>
          <a:p>
            <a:r>
              <a:rPr lang="en-US" dirty="0" smtClean="0"/>
              <a:t>February 24, 2016</a:t>
            </a:r>
          </a:p>
          <a:p>
            <a:r>
              <a:rPr lang="en-US" dirty="0" smtClean="0"/>
              <a:t>General Assembly DAT-DC-10, Final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66700"/>
            <a:ext cx="11988800" cy="6324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5905500" y="635000"/>
            <a:ext cx="2882900" cy="1168400"/>
          </a:xfrm>
          <a:prstGeom prst="wedgeRectCallout">
            <a:avLst>
              <a:gd name="adj1" fmla="val 80488"/>
              <a:gd name="adj2" fmla="val 267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Congratulations, @</a:t>
            </a:r>
            <a:r>
              <a:rPr lang="en-US" sz="1400" dirty="0" err="1"/>
              <a:t>narendramodi</a:t>
            </a:r>
            <a:r>
              <a:rPr lang="en-US" sz="1400" dirty="0"/>
              <a:t>, on one year of visionary steps toward ending poverty in #India. The world needs more leaders like you</a:t>
            </a:r>
            <a:r>
              <a:rPr lang="en-US" sz="1400" dirty="0" smtClean="0"/>
              <a:t>. – </a:t>
            </a:r>
            <a:r>
              <a:rPr lang="en-US" sz="1400" dirty="0" err="1" smtClean="0"/>
              <a:t>JimKim_WBG</a:t>
            </a:r>
            <a:endParaRPr lang="en-US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5905500" y="1892300"/>
            <a:ext cx="3657600" cy="1752600"/>
          </a:xfrm>
          <a:prstGeom prst="wedgeRectCallout">
            <a:avLst>
              <a:gd name="adj1" fmla="val 89777"/>
              <a:gd name="adj2" fmla="val 23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Where the extreme poor live</a:t>
            </a:r>
          </a:p>
          <a:p>
            <a:r>
              <a:rPr lang="en-US" sz="1400" dirty="0"/>
              <a:t>India 33%  </a:t>
            </a:r>
          </a:p>
          <a:p>
            <a:r>
              <a:rPr lang="en-US" sz="1400" dirty="0"/>
              <a:t>China 13%  </a:t>
            </a:r>
          </a:p>
          <a:p>
            <a:r>
              <a:rPr lang="en-US" sz="1400" dirty="0"/>
              <a:t>Nigeria 7%  </a:t>
            </a:r>
          </a:p>
          <a:p>
            <a:r>
              <a:rPr lang="en-US" sz="1400" dirty="0"/>
              <a:t>Bangladesh 6%  </a:t>
            </a:r>
          </a:p>
          <a:p>
            <a:r>
              <a:rPr lang="en-US" sz="1400" dirty="0"/>
              <a:t>DR Congo 5% https://</a:t>
            </a:r>
            <a:r>
              <a:rPr lang="en-US" sz="1400" dirty="0" err="1"/>
              <a:t>t.co</a:t>
            </a:r>
            <a:r>
              <a:rPr lang="en-US" sz="1400" dirty="0"/>
              <a:t>/</a:t>
            </a:r>
            <a:r>
              <a:rPr lang="en-US" sz="1400" dirty="0" err="1"/>
              <a:t>JrsmBECiSj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t.co/0lEE80L5m1</a:t>
            </a:r>
            <a:endParaRPr lang="en-US" sz="1400" dirty="0" smtClean="0"/>
          </a:p>
          <a:p>
            <a:r>
              <a:rPr lang="en-US" sz="1400" dirty="0" smtClean="0"/>
              <a:t>-</a:t>
            </a:r>
            <a:r>
              <a:rPr lang="en-US" sz="1400" dirty="0" err="1" smtClean="0"/>
              <a:t>WorldBank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4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 of tweets without favorites or retweets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World Bank’s main account and the President’s account have the most retweet and favorite activity.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02634"/>
              </p:ext>
            </p:extLst>
          </p:nvPr>
        </p:nvGraphicFramePr>
        <p:xfrm>
          <a:off x="5715000" y="368301"/>
          <a:ext cx="5678488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35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@s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929715"/>
              </p:ext>
            </p:extLst>
          </p:nvPr>
        </p:nvGraphicFramePr>
        <p:xfrm>
          <a:off x="1023939" y="1733261"/>
          <a:ext cx="10262760" cy="4297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96329"/>
                <a:gridCol w="1942132"/>
                <a:gridCol w="677839"/>
                <a:gridCol w="3002507"/>
                <a:gridCol w="594660"/>
                <a:gridCol w="3049293"/>
              </a:tblGrid>
              <a:tr h="4725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@user </a:t>
                      </a:r>
                    </a:p>
                    <a:p>
                      <a:r>
                        <a:rPr lang="en-US" dirty="0" smtClean="0"/>
                        <a:t>(71,287</a:t>
                      </a:r>
                      <a:r>
                        <a:rPr lang="en-US" baseline="0" dirty="0" smtClean="0"/>
                        <a:t> tweets)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@user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(retweets &gt; 50, 1757 tweets)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@user</a:t>
                      </a:r>
                    </a:p>
                    <a:p>
                      <a:r>
                        <a:rPr lang="en-US" dirty="0" smtClean="0"/>
                        <a:t>(favorites &gt; 50,</a:t>
                      </a:r>
                      <a:r>
                        <a:rPr lang="en-US" baseline="0" dirty="0" smtClean="0"/>
                        <a:t> 944 tweets)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47029">
                <a:tc>
                  <a:txBody>
                    <a:bodyPr/>
                    <a:lstStyle/>
                    <a:p>
                      <a:r>
                        <a:rPr lang="en-US" dirty="0" smtClean="0"/>
                        <a:t>4,773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jimkim_wbg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jimkim_wbg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796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jimkim_wbg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ifc_org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djokernole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djokernole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kaushikcbasu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worldbanklive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mzveegh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rkyte365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un_women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malalafund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guardian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mzveegh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un_women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worldbankdata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malalafund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worldbanklive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worldbankafrica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cgap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thegef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worldbankrwanda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narendramodi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0788">
                <a:tc>
                  <a:txBody>
                    <a:bodyPr/>
                    <a:lstStyle/>
                    <a:p>
                      <a:r>
                        <a:rPr lang="en-US" dirty="0" smtClean="0"/>
                        <a:t>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worldbankasia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Words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156228"/>
              </p:ext>
            </p:extLst>
          </p:nvPr>
        </p:nvGraphicFramePr>
        <p:xfrm>
          <a:off x="1024128" y="1583141"/>
          <a:ext cx="9720072" cy="474067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06470"/>
                <a:gridCol w="2003294"/>
                <a:gridCol w="807998"/>
                <a:gridCol w="2547156"/>
                <a:gridCol w="837581"/>
                <a:gridCol w="2517573"/>
              </a:tblGrid>
              <a:tr h="1006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(retweets &gt; 50, 1757 tweets)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(favorites &gt; 50,</a:t>
                      </a:r>
                      <a:r>
                        <a:rPr lang="en-US" baseline="0" dirty="0" smtClean="0"/>
                        <a:t> 944 tweets)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3820">
                <a:tc>
                  <a:txBody>
                    <a:bodyPr/>
                    <a:lstStyle/>
                    <a:p>
                      <a:r>
                        <a:rPr lang="en-US" dirty="0" smtClean="0"/>
                        <a:t>5068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new</a:t>
                      </a:r>
                      <a:endParaRPr lang="en-US" strike="noStrik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214</a:t>
                      </a:r>
                      <a:endParaRPr lang="en-US" strike="no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poverty</a:t>
                      </a:r>
                      <a:endParaRPr lang="en-US" strike="noStrik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129</a:t>
                      </a:r>
                      <a:endParaRPr lang="en-US" strike="no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poverty</a:t>
                      </a:r>
                      <a:endParaRPr lang="en-US" strike="noStrik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3620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130</a:t>
                      </a:r>
                      <a:endParaRPr lang="en-US" strike="no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women</a:t>
                      </a:r>
                      <a:endParaRPr lang="en-US" strike="noStrik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88</a:t>
                      </a:r>
                      <a:endParaRPr lang="en-US" strike="noStrik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trike="noStrike" dirty="0" smtClean="0"/>
                        <a:t>cop21</a:t>
                      </a:r>
                      <a:endParaRPr lang="en-US" strike="noStrik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3383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countries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countries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wbg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wbg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women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3312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cop21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countries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women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africa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3820">
                <a:tc>
                  <a:txBody>
                    <a:bodyPr/>
                    <a:lstStyle/>
                    <a:p>
                      <a:r>
                        <a:rPr lang="en-US" dirty="0" smtClean="0"/>
                        <a:t>3188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climate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climatechange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endpoverty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3152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3139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endpoverty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953">
                <a:tc>
                  <a:txBody>
                    <a:bodyPr/>
                    <a:lstStyle/>
                    <a:p>
                      <a:r>
                        <a:rPr lang="en-US" dirty="0" smtClean="0"/>
                        <a:t>2920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africa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ppl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people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hashtags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749355"/>
              </p:ext>
            </p:extLst>
          </p:nvPr>
        </p:nvGraphicFramePr>
        <p:xfrm>
          <a:off x="1023939" y="1754645"/>
          <a:ext cx="9720261" cy="4572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82283"/>
                <a:gridCol w="2171498"/>
                <a:gridCol w="885600"/>
                <a:gridCol w="2397640"/>
                <a:gridCol w="1027948"/>
                <a:gridCol w="2255292"/>
              </a:tblGrid>
              <a:tr h="3657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hashtags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hashtags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(retweets &gt; 50, 1757 tweets)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hashtags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(favorites &gt; 50,</a:t>
                      </a:r>
                      <a:r>
                        <a:rPr lang="en-US" baseline="0" dirty="0" smtClean="0"/>
                        <a:t> 944 tweets)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2,314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africa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cop21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cop21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2,172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india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climatechange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endpoverty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1,689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climatechange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endpoverty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poverty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1,561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socent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africa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africa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1,465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opendata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climatechange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1,353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ppps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climate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education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1,278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endpoverty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education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climate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1,266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poverty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india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1,225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climate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india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wdr2016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1,224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cop21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wdr2016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solar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0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95984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41500"/>
            <a:ext cx="9720071" cy="44678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800" dirty="0" smtClean="0"/>
              <a:t>Word counts and Token likelihood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/>
              <a:t>What words are more or less common in favorite and RTs</a:t>
            </a:r>
          </a:p>
          <a:p>
            <a:pPr>
              <a:buFont typeface="Wingdings" charset="2"/>
              <a:buChar char="§"/>
            </a:pPr>
            <a:r>
              <a:rPr lang="en-US" sz="2800" dirty="0" smtClean="0"/>
              <a:t>Topic Modelling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400" dirty="0"/>
              <a:t>Which types of tweets get the most retweets or favorites?</a:t>
            </a:r>
          </a:p>
          <a:p>
            <a:pPr>
              <a:buFont typeface="Wingdings" charset="2"/>
              <a:buChar char="§"/>
            </a:pPr>
            <a:r>
              <a:rPr lang="en-US" sz="2800" dirty="0" smtClean="0"/>
              <a:t>Predictions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/>
              <a:t>Non-text (has @, has link, has #)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/>
              <a:t>Text based</a:t>
            </a: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800" dirty="0" smtClean="0"/>
              <a:t>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Token Likelihoods: </a:t>
            </a:r>
            <a:br>
              <a:rPr lang="en-US" dirty="0" smtClean="0"/>
            </a:br>
            <a:r>
              <a:rPr lang="en-US" sz="3600" dirty="0" smtClean="0"/>
              <a:t>which words are in the high favorite and retweet counts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Most common words are not revealing of popular tweets, they are overused (poverty, world bank)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Likelihood ratios are not as high as in the spam/ham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accounts</a:t>
            </a:r>
          </a:p>
          <a:p>
            <a:pPr marL="630936" lvl="1" indent="-457200">
              <a:buFont typeface="+mj-lt"/>
              <a:buAutoNum type="arabicPeriod"/>
            </a:pPr>
            <a:r>
              <a:rPr lang="is-IS" dirty="0" smtClean="0"/>
              <a:t>5213 </a:t>
            </a:r>
            <a:r>
              <a:rPr lang="en-US" dirty="0" smtClean="0"/>
              <a:t>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@</a:t>
            </a:r>
            <a:r>
              <a:rPr lang="en-US" dirty="0" err="1" smtClean="0"/>
              <a:t>WorldBank</a:t>
            </a:r>
            <a:r>
              <a:rPr lang="en-US" dirty="0" smtClean="0"/>
              <a:t>: </a:t>
            </a:r>
            <a:endParaRPr lang="en-US" dirty="0"/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713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5" y="0"/>
            <a:ext cx="10618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8" y="0"/>
            <a:ext cx="1072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Intro/</a:t>
            </a:r>
            <a:r>
              <a:rPr lang="en-US" dirty="0" err="1" smtClean="0"/>
              <a:t>Descriptives</a:t>
            </a:r>
            <a:endParaRPr lang="en-US" dirty="0" smtClean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Token likelihoods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Predictive models</a:t>
            </a:r>
          </a:p>
          <a:p>
            <a:pPr lvl="1"/>
            <a:r>
              <a:rPr lang="en-US" dirty="0" smtClean="0"/>
              <a:t>Sentiment Analysis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 </a:t>
            </a:r>
            <a:br>
              <a:rPr lang="en-US" dirty="0" smtClean="0"/>
            </a:br>
            <a:r>
              <a:rPr lang="en-US" sz="4000" dirty="0" smtClean="0"/>
              <a:t>(all accounts)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4300" y="1623167"/>
            <a:ext cx="18669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Private PPPs</a:t>
            </a:r>
          </a:p>
          <a:p>
            <a:pPr algn="ctr"/>
            <a:r>
              <a:rPr lang="en-US" dirty="0" smtClean="0"/>
              <a:t>Help</a:t>
            </a:r>
          </a:p>
          <a:p>
            <a:pPr algn="ctr"/>
            <a:r>
              <a:rPr lang="en-US" dirty="0" smtClean="0"/>
              <a:t>Sector Public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99200" y="2984283"/>
            <a:ext cx="18669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Finance </a:t>
            </a:r>
            <a:r>
              <a:rPr lang="en-US" dirty="0" err="1" smtClean="0"/>
              <a:t>Worldbank</a:t>
            </a:r>
            <a:r>
              <a:rPr lang="en-US" dirty="0" smtClean="0"/>
              <a:t> Development Growth New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4128" y="2941846"/>
            <a:ext cx="18669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Women gender new violence get2equal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31200" y="4522111"/>
            <a:ext cx="18669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IFC </a:t>
            </a:r>
            <a:r>
              <a:rPr lang="en-US" dirty="0" err="1" smtClean="0"/>
              <a:t>ora</a:t>
            </a:r>
            <a:r>
              <a:rPr lang="en-US" dirty="0" smtClean="0"/>
              <a:t> new </a:t>
            </a:r>
            <a:r>
              <a:rPr lang="en-US" dirty="0" err="1" smtClean="0"/>
              <a:t>worldbank</a:t>
            </a:r>
            <a:r>
              <a:rPr lang="en-US" dirty="0" smtClean="0"/>
              <a:t> </a:t>
            </a:r>
            <a:r>
              <a:rPr lang="en-US" dirty="0" err="1" smtClean="0"/>
              <a:t>africa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0714" y="4845277"/>
            <a:ext cx="186690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Farmers Food climate agriculture energy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57578" y="4383611"/>
            <a:ext cx="18669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Financialinclusion</a:t>
            </a:r>
            <a:r>
              <a:rPr lang="en-US" dirty="0" smtClean="0"/>
              <a:t> </a:t>
            </a:r>
            <a:r>
              <a:rPr lang="en-US" dirty="0" err="1" smtClean="0"/>
              <a:t>finaccess</a:t>
            </a:r>
            <a:r>
              <a:rPr lang="en-US" dirty="0" smtClean="0"/>
              <a:t> </a:t>
            </a:r>
            <a:r>
              <a:rPr lang="en-US" dirty="0" err="1" smtClean="0"/>
              <a:t>smes</a:t>
            </a:r>
            <a:r>
              <a:rPr lang="en-US" dirty="0" smtClean="0"/>
              <a:t> access </a:t>
            </a:r>
            <a:r>
              <a:rPr lang="en-US" dirty="0" err="1" smtClean="0"/>
              <a:t>india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71189" y="2637929"/>
            <a:ext cx="18478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 live credit event </a:t>
            </a:r>
            <a:r>
              <a:rPr lang="en-US" dirty="0" err="1" smtClean="0"/>
              <a:t>worldbank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Y= Dummy has a retweet</a:t>
            </a:r>
          </a:p>
          <a:p>
            <a:r>
              <a:rPr lang="en-US" dirty="0" smtClean="0"/>
              <a:t>X1=has@, has link, has#</a:t>
            </a:r>
          </a:p>
          <a:p>
            <a:r>
              <a:rPr lang="en-US" dirty="0" smtClean="0"/>
              <a:t>X2=has</a:t>
            </a:r>
            <a:r>
              <a:rPr lang="en-US" dirty="0"/>
              <a:t>@, has link, has</a:t>
            </a:r>
            <a:r>
              <a:rPr lang="en-US" dirty="0" smtClean="0"/>
              <a:t>#, dummy of WB accounts</a:t>
            </a:r>
          </a:p>
          <a:p>
            <a:r>
              <a:rPr lang="en-US" dirty="0" smtClean="0"/>
              <a:t>X3= document term matrix of tags</a:t>
            </a:r>
          </a:p>
          <a:p>
            <a:r>
              <a:rPr lang="en-US" dirty="0" smtClean="0"/>
              <a:t>X4= document term matrix of cleaned text (note text includes tags)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692150"/>
            <a:ext cx="3549650" cy="2732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873" y="519933"/>
            <a:ext cx="3911600" cy="290428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007451"/>
              </p:ext>
            </p:extLst>
          </p:nvPr>
        </p:nvGraphicFramePr>
        <p:xfrm>
          <a:off x="228600" y="692150"/>
          <a:ext cx="3171152" cy="267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152"/>
              </a:tblGrid>
              <a:tr h="823013">
                <a:tc>
                  <a:txBody>
                    <a:bodyPr/>
                    <a:lstStyle/>
                    <a:p>
                      <a:r>
                        <a:rPr lang="en-US" b="0" dirty="0" smtClean="0"/>
                        <a:t>Y=has a retweet</a:t>
                      </a:r>
                    </a:p>
                    <a:p>
                      <a:r>
                        <a:rPr lang="en-US" b="0" dirty="0" smtClean="0"/>
                        <a:t>Cols=['</a:t>
                      </a:r>
                      <a:r>
                        <a:rPr lang="en-US" b="0" dirty="0" err="1" smtClean="0"/>
                        <a:t>has_at</a:t>
                      </a:r>
                      <a:r>
                        <a:rPr lang="en-US" b="0" dirty="0" smtClean="0"/>
                        <a:t>', '</a:t>
                      </a:r>
                      <a:r>
                        <a:rPr lang="en-US" b="0" dirty="0" err="1" smtClean="0"/>
                        <a:t>has_ht</a:t>
                      </a:r>
                      <a:r>
                        <a:rPr lang="en-US" b="0" dirty="0" smtClean="0"/>
                        <a:t>', '</a:t>
                      </a:r>
                      <a:r>
                        <a:rPr lang="en-US" b="0" dirty="0" err="1" smtClean="0"/>
                        <a:t>has_link</a:t>
                      </a:r>
                      <a:r>
                        <a:rPr lang="en-US" b="0" dirty="0" smtClean="0"/>
                        <a:t>']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Testing accuracy: 0.711311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Null accuracy: 0.711312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AUC:</a:t>
                      </a:r>
                      <a:r>
                        <a:rPr lang="en-US" b="0" baseline="0" dirty="0" smtClean="0"/>
                        <a:t> 0.557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C-V</a:t>
                      </a:r>
                      <a:r>
                        <a:rPr lang="en-US" b="0" baseline="0" dirty="0" smtClean="0"/>
                        <a:t> AUC: 0.547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29252"/>
              </p:ext>
            </p:extLst>
          </p:nvPr>
        </p:nvGraphicFramePr>
        <p:xfrm>
          <a:off x="228600" y="3968122"/>
          <a:ext cx="3171152" cy="256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152"/>
              </a:tblGrid>
              <a:tr h="85502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Y=has a retweet</a:t>
                      </a:r>
                    </a:p>
                    <a:p>
                      <a:r>
                        <a:rPr lang="en-US" b="0" dirty="0" smtClean="0"/>
                        <a:t>Cols=['</a:t>
                      </a:r>
                      <a:r>
                        <a:rPr lang="en-US" b="0" dirty="0" err="1" smtClean="0"/>
                        <a:t>has_at</a:t>
                      </a:r>
                      <a:r>
                        <a:rPr lang="en-US" b="0" dirty="0" smtClean="0"/>
                        <a:t>', '</a:t>
                      </a:r>
                      <a:r>
                        <a:rPr lang="en-US" b="0" dirty="0" err="1" smtClean="0"/>
                        <a:t>has_ht</a:t>
                      </a:r>
                      <a:r>
                        <a:rPr lang="en-US" b="0" dirty="0" smtClean="0"/>
                        <a:t>', '</a:t>
                      </a:r>
                      <a:r>
                        <a:rPr lang="en-US" b="0" dirty="0" err="1" smtClean="0"/>
                        <a:t>has_link</a:t>
                      </a:r>
                      <a:r>
                        <a:rPr lang="en-US" b="0" dirty="0" smtClean="0"/>
                        <a:t>’, all user dummies]</a:t>
                      </a:r>
                      <a:endParaRPr lang="en-US" b="0" dirty="0"/>
                    </a:p>
                  </a:txBody>
                  <a:tcPr/>
                </a:tc>
              </a:tr>
              <a:tr h="41189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Testing accuracy: 0.755</a:t>
                      </a:r>
                      <a:endParaRPr lang="en-US" b="0" dirty="0"/>
                    </a:p>
                  </a:txBody>
                  <a:tcPr/>
                </a:tc>
              </a:tr>
              <a:tr h="41189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Null accuracy: 0.71131</a:t>
                      </a:r>
                      <a:endParaRPr lang="en-US" b="0" dirty="0"/>
                    </a:p>
                  </a:txBody>
                  <a:tcPr/>
                </a:tc>
              </a:tr>
              <a:tr h="41189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AUC:</a:t>
                      </a:r>
                      <a:r>
                        <a:rPr lang="en-US" b="0" baseline="0" dirty="0" smtClean="0"/>
                        <a:t> 0.795</a:t>
                      </a:r>
                      <a:endParaRPr lang="en-US" b="0" dirty="0"/>
                    </a:p>
                  </a:txBody>
                  <a:tcPr/>
                </a:tc>
              </a:tr>
              <a:tr h="41189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C-V</a:t>
                      </a:r>
                      <a:r>
                        <a:rPr lang="en-US" b="0" baseline="0" dirty="0" smtClean="0"/>
                        <a:t> AUC: 0.215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25" y="3830374"/>
            <a:ext cx="3749239" cy="2885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97" y="3827790"/>
            <a:ext cx="3800475" cy="28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70710"/>
              </p:ext>
            </p:extLst>
          </p:nvPr>
        </p:nvGraphicFramePr>
        <p:xfrm>
          <a:off x="228600" y="692150"/>
          <a:ext cx="3171152" cy="267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152"/>
              </a:tblGrid>
              <a:tr h="823013">
                <a:tc>
                  <a:txBody>
                    <a:bodyPr/>
                    <a:lstStyle/>
                    <a:p>
                      <a:r>
                        <a:rPr lang="en-US" b="0" dirty="0" smtClean="0"/>
                        <a:t>Y=has a retweet</a:t>
                      </a:r>
                    </a:p>
                    <a:p>
                      <a:r>
                        <a:rPr lang="en-US" b="0" dirty="0" smtClean="0"/>
                        <a:t>Cols=[document</a:t>
                      </a:r>
                      <a:r>
                        <a:rPr lang="en-US" b="0" baseline="0" dirty="0" smtClean="0"/>
                        <a:t> term matrix tags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Testing accuracy: 0.727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Null accuracy: 0.711312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AUC:</a:t>
                      </a:r>
                      <a:r>
                        <a:rPr lang="en-US" b="0" baseline="0" dirty="0" smtClean="0"/>
                        <a:t> 0.679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C-V</a:t>
                      </a:r>
                      <a:r>
                        <a:rPr lang="en-US" b="0" baseline="0" dirty="0" smtClean="0"/>
                        <a:t> AUC: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46" y="501919"/>
            <a:ext cx="3852866" cy="2965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034" y="438149"/>
            <a:ext cx="3911266" cy="2890612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445141"/>
              </p:ext>
            </p:extLst>
          </p:nvPr>
        </p:nvGraphicFramePr>
        <p:xfrm>
          <a:off x="228600" y="3794328"/>
          <a:ext cx="3171152" cy="267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152"/>
              </a:tblGrid>
              <a:tr h="823013">
                <a:tc>
                  <a:txBody>
                    <a:bodyPr/>
                    <a:lstStyle/>
                    <a:p>
                      <a:r>
                        <a:rPr lang="en-US" b="0" dirty="0" smtClean="0"/>
                        <a:t>Y=has a retweet</a:t>
                      </a:r>
                    </a:p>
                    <a:p>
                      <a:r>
                        <a:rPr lang="en-US" b="0" dirty="0" smtClean="0"/>
                        <a:t>Cols=[document</a:t>
                      </a:r>
                      <a:r>
                        <a:rPr lang="en-US" b="0" baseline="0" dirty="0" smtClean="0"/>
                        <a:t> term matrix text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Testing accuracy: 0.687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Null accuracy: 0.711312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AUC:</a:t>
                      </a:r>
                      <a:r>
                        <a:rPr lang="en-US" b="0" baseline="0" dirty="0" smtClean="0"/>
                        <a:t> 0.651</a:t>
                      </a:r>
                      <a:endParaRPr lang="en-US" b="0" dirty="0"/>
                    </a:p>
                  </a:txBody>
                  <a:tcPr/>
                </a:tc>
              </a:tr>
              <a:tr h="44049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C-V</a:t>
                      </a:r>
                      <a:r>
                        <a:rPr lang="en-US" b="0" baseline="0" dirty="0" smtClean="0"/>
                        <a:t> AUC: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621" y="3648793"/>
            <a:ext cx="3621191" cy="27871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681" y="3467368"/>
            <a:ext cx="3859619" cy="28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Columns of characteristics (@, #, link) is not predictive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Words predict retweet incidence OK but not as well as user dummies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Comparison of the main World Bank twitter account is not really comparable with others so focus only on the account @</a:t>
            </a:r>
            <a:r>
              <a:rPr lang="en-US" dirty="0" err="1"/>
              <a:t>WorldBank</a:t>
            </a:r>
            <a:r>
              <a:rPr lang="en-US" dirty="0"/>
              <a:t> for the text </a:t>
            </a:r>
            <a:r>
              <a:rPr lang="en-US" dirty="0" smtClean="0"/>
              <a:t>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 Look at the @</a:t>
            </a:r>
            <a:r>
              <a:rPr lang="en-US" dirty="0" err="1" smtClean="0">
                <a:sym typeface="Wingdings"/>
              </a:rPr>
              <a:t>WorldBank</a:t>
            </a:r>
            <a:r>
              <a:rPr lang="en-US" dirty="0" smtClean="0">
                <a:sym typeface="Wingdings"/>
              </a:rPr>
              <a:t> account only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0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66700"/>
            <a:ext cx="11988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66700"/>
            <a:ext cx="11988800" cy="63246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3505200" y="635000"/>
            <a:ext cx="2590800" cy="1328779"/>
          </a:xfrm>
          <a:prstGeom prst="wedgeRectCallout">
            <a:avLst>
              <a:gd name="adj1" fmla="val -63743"/>
              <a:gd name="adj2" fmla="val -2038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Where the extreme poor live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India 33% 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China 13% 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Nigeria 7% 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Bangladesh 6% 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DR Congo 5% https://</a:t>
            </a:r>
            <a:r>
              <a:rPr lang="en-US" sz="1200" dirty="0" err="1">
                <a:solidFill>
                  <a:srgbClr val="000000"/>
                </a:solidFill>
              </a:rPr>
              <a:t>t.co</a:t>
            </a:r>
            <a:r>
              <a:rPr lang="en-US" sz="1200" dirty="0">
                <a:solidFill>
                  <a:srgbClr val="000000"/>
                </a:solidFill>
              </a:rPr>
              <a:t>/</a:t>
            </a:r>
            <a:r>
              <a:rPr lang="en-US" sz="1200" dirty="0" err="1">
                <a:solidFill>
                  <a:srgbClr val="000000"/>
                </a:solidFill>
              </a:rPr>
              <a:t>JrsmBECiSj</a:t>
            </a:r>
            <a:r>
              <a:rPr lang="en-US" sz="1200" dirty="0">
                <a:solidFill>
                  <a:srgbClr val="000000"/>
                </a:solidFill>
              </a:rPr>
              <a:t> https://</a:t>
            </a:r>
            <a:r>
              <a:rPr lang="en-US" sz="1200" dirty="0" err="1">
                <a:solidFill>
                  <a:srgbClr val="000000"/>
                </a:solidFill>
              </a:rPr>
              <a:t>t.co</a:t>
            </a:r>
            <a:r>
              <a:rPr lang="en-US" sz="1200" dirty="0">
                <a:solidFill>
                  <a:srgbClr val="000000"/>
                </a:solidFill>
              </a:rPr>
              <a:t>/0lEE80L5m1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74700" y="1549400"/>
            <a:ext cx="2006600" cy="1346797"/>
          </a:xfrm>
          <a:prstGeom prst="wedgeRectCallout">
            <a:avLst>
              <a:gd name="adj1" fmla="val 64301"/>
              <a:gd name="adj2" fmla="val -214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Where are the cheapest and most expensive countries to own a mobile phone? https://</a:t>
            </a:r>
            <a:r>
              <a:rPr lang="en-US" sz="1200" dirty="0" err="1"/>
              <a:t>t.co</a:t>
            </a:r>
            <a:r>
              <a:rPr lang="en-US" sz="1200" dirty="0"/>
              <a:t>/prIZ4f0w6R #WDR2016 https://</a:t>
            </a:r>
            <a:r>
              <a:rPr lang="en-US" sz="1200" dirty="0" err="1"/>
              <a:t>t.co</a:t>
            </a:r>
            <a:r>
              <a:rPr lang="en-US" sz="1200" dirty="0"/>
              <a:t>/5LTuBq2Np5</a:t>
            </a:r>
            <a:endParaRPr lang="en-US" sz="1200" dirty="0"/>
          </a:p>
        </p:txBody>
      </p:sp>
      <p:sp>
        <p:nvSpPr>
          <p:cNvPr id="7" name="Rectangular Callout 6"/>
          <p:cNvSpPr/>
          <p:nvPr/>
        </p:nvSpPr>
        <p:spPr>
          <a:xfrm>
            <a:off x="3365500" y="2582821"/>
            <a:ext cx="2870200" cy="846179"/>
          </a:xfrm>
          <a:prstGeom prst="wedgeRectCallout">
            <a:avLst>
              <a:gd name="adj1" fmla="val -58153"/>
              <a:gd name="adj2" fmla="val -49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#</a:t>
            </a:r>
            <a:r>
              <a:rPr lang="en-US" sz="1200" dirty="0" err="1"/>
              <a:t>SriLanka</a:t>
            </a:r>
            <a:r>
              <a:rPr lang="en-US" sz="1200" dirty="0"/>
              <a:t> is the cheapest place for mobile. See the most expensive: https://</a:t>
            </a:r>
            <a:r>
              <a:rPr lang="en-US" sz="1200" dirty="0" err="1"/>
              <a:t>t.co</a:t>
            </a:r>
            <a:r>
              <a:rPr lang="en-US" sz="1200" dirty="0"/>
              <a:t>/UEWj1UM3Du #WDR2016 https://</a:t>
            </a:r>
            <a:r>
              <a:rPr lang="en-US" sz="1200" dirty="0" err="1"/>
              <a:t>t.co</a:t>
            </a:r>
            <a:r>
              <a:rPr lang="en-US" sz="1200" dirty="0"/>
              <a:t>/AUFsDCpA9K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776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br>
              <a:rPr lang="en-US" dirty="0" smtClean="0"/>
            </a:br>
            <a:r>
              <a:rPr lang="en-US" sz="2800" dirty="0" smtClean="0"/>
              <a:t>(@</a:t>
            </a:r>
            <a:r>
              <a:rPr lang="en-US" sz="2800" dirty="0" err="1" smtClean="0"/>
              <a:t>WorldBank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8300" y="2084832"/>
            <a:ext cx="18796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</a:t>
            </a:r>
            <a:r>
              <a:rPr lang="en-US" dirty="0" err="1" smtClean="0"/>
              <a:t>bg</a:t>
            </a:r>
            <a:r>
              <a:rPr lang="en-US" dirty="0" smtClean="0"/>
              <a:t> </a:t>
            </a:r>
            <a:r>
              <a:rPr lang="en-US" dirty="0" err="1" smtClean="0"/>
              <a:t>jimkim</a:t>
            </a:r>
            <a:r>
              <a:rPr lang="en-US" dirty="0" smtClean="0"/>
              <a:t> women </a:t>
            </a:r>
            <a:r>
              <a:rPr lang="en-US" dirty="0" err="1" smtClean="0"/>
              <a:t>endpoverty</a:t>
            </a:r>
            <a:r>
              <a:rPr lang="en-US" dirty="0" smtClean="0"/>
              <a:t> access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271824"/>
            <a:ext cx="24638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</a:t>
            </a:r>
            <a:r>
              <a:rPr lang="en-US" dirty="0" err="1" smtClean="0"/>
              <a:t>lobalcitizen</a:t>
            </a:r>
            <a:r>
              <a:rPr lang="en-US" dirty="0" smtClean="0"/>
              <a:t> </a:t>
            </a:r>
            <a:r>
              <a:rPr lang="en-US" dirty="0" err="1" smtClean="0"/>
              <a:t>africa</a:t>
            </a:r>
            <a:r>
              <a:rPr lang="en-US" dirty="0" smtClean="0"/>
              <a:t> </a:t>
            </a:r>
            <a:r>
              <a:rPr lang="en-US" dirty="0" err="1" smtClean="0"/>
              <a:t>flipboard</a:t>
            </a:r>
            <a:r>
              <a:rPr lang="en-US" dirty="0" smtClean="0"/>
              <a:t> </a:t>
            </a:r>
            <a:r>
              <a:rPr lang="en-US" dirty="0" err="1" smtClean="0"/>
              <a:t>womenbizreview</a:t>
            </a:r>
            <a:r>
              <a:rPr lang="en-US" dirty="0" smtClean="0"/>
              <a:t> poverty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19278" y="3736848"/>
            <a:ext cx="17145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nergy women apply jobs </a:t>
            </a:r>
            <a:r>
              <a:rPr lang="en-US" dirty="0" err="1" smtClean="0"/>
              <a:t>ppl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58145" y="4027224"/>
            <a:ext cx="1932855" cy="1471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poverty countries women </a:t>
            </a:r>
            <a:r>
              <a:rPr lang="en-US" dirty="0" err="1" smtClean="0"/>
              <a:t>unga</a:t>
            </a:r>
            <a:r>
              <a:rPr lang="en-US" dirty="0" smtClean="0"/>
              <a:t> </a:t>
            </a:r>
            <a:r>
              <a:rPr lang="en-US" dirty="0" err="1" smtClean="0"/>
              <a:t>wbg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333668" y="2434390"/>
            <a:ext cx="1932855" cy="1471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wbg</a:t>
            </a:r>
            <a:r>
              <a:rPr lang="en-US" dirty="0" smtClean="0"/>
              <a:t> </a:t>
            </a:r>
            <a:r>
              <a:rPr lang="en-US" dirty="0" err="1" smtClean="0"/>
              <a:t>jimkim</a:t>
            </a:r>
            <a:r>
              <a:rPr lang="en-US" dirty="0" smtClean="0"/>
              <a:t> poverty report action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77771" y="1143416"/>
            <a:ext cx="1932855" cy="14718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pply specialist transport encouraged women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759148" y="1040492"/>
            <a:ext cx="1932855" cy="14718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  <a:r>
              <a:rPr lang="en-US" dirty="0" smtClean="0"/>
              <a:t>oin </a:t>
            </a:r>
            <a:r>
              <a:rPr lang="en-US" dirty="0" err="1" smtClean="0"/>
              <a:t>gs</a:t>
            </a:r>
            <a:r>
              <a:rPr lang="en-US" dirty="0" smtClean="0"/>
              <a:t> discussion ask </a:t>
            </a:r>
            <a:r>
              <a:rPr lang="en-US" dirty="0" err="1" smtClean="0"/>
              <a:t>youthbiz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51149" y="2615292"/>
            <a:ext cx="2295143" cy="15579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musicnegrito</a:t>
            </a:r>
            <a:r>
              <a:rPr lang="en-US" dirty="0" smtClean="0"/>
              <a:t> </a:t>
            </a:r>
            <a:r>
              <a:rPr lang="en-US" dirty="0" err="1" smtClean="0"/>
              <a:t>goodgov</a:t>
            </a:r>
            <a:r>
              <a:rPr lang="en-US" dirty="0" smtClean="0"/>
              <a:t> citizen winner </a:t>
            </a:r>
            <a:r>
              <a:rPr lang="en-US" dirty="0" err="1" smtClean="0"/>
              <a:t>kenyapower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11227" y="4471524"/>
            <a:ext cx="1932855" cy="14718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carbon help low countries cities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126726" y="2664768"/>
            <a:ext cx="1932855" cy="14718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djokernole</a:t>
            </a:r>
            <a:r>
              <a:rPr lang="en-US" dirty="0" smtClean="0"/>
              <a:t> </a:t>
            </a:r>
            <a:r>
              <a:rPr lang="en-US" dirty="0" err="1" smtClean="0"/>
              <a:t>servingecd</a:t>
            </a:r>
            <a:r>
              <a:rPr lang="en-US" dirty="0" smtClean="0"/>
              <a:t> children </a:t>
            </a:r>
            <a:r>
              <a:rPr lang="en-US" dirty="0" err="1" smtClean="0"/>
              <a:t>pmr</a:t>
            </a:r>
            <a:r>
              <a:rPr lang="en-US" smtClean="0"/>
              <a:t> carbon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15367" y="4471524"/>
            <a:ext cx="3553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ym typeface="Wingdings"/>
              </a:rPr>
              <a:t> </a:t>
            </a:r>
            <a:r>
              <a:rPr lang="en-US" sz="2400" b="1" dirty="0" smtClean="0"/>
              <a:t> All Tweets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smtClean="0"/>
              <a:t>Retweet Count &gt;30 </a:t>
            </a:r>
            <a:r>
              <a:rPr lang="en-US" sz="2400" b="1" dirty="0" smtClean="0">
                <a:sym typeface="Wingdings"/>
              </a:rPr>
              <a:t></a:t>
            </a:r>
            <a:endParaRPr lang="en-US" sz="2400" b="1" dirty="0"/>
          </a:p>
        </p:txBody>
      </p:sp>
      <p:sp>
        <p:nvSpPr>
          <p:cNvPr id="15" name="Oval 14"/>
          <p:cNvSpPr/>
          <p:nvPr/>
        </p:nvSpPr>
        <p:spPr>
          <a:xfrm>
            <a:off x="9755378" y="4289044"/>
            <a:ext cx="1932855" cy="14718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lectricity </a:t>
            </a:r>
            <a:r>
              <a:rPr lang="en-US" dirty="0" err="1" smtClean="0"/>
              <a:t>climateaction</a:t>
            </a:r>
            <a:r>
              <a:rPr lang="en-US" dirty="0" smtClean="0"/>
              <a:t> safe affordable cop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858789" y="1001992"/>
            <a:ext cx="1932855" cy="1471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cities </a:t>
            </a:r>
            <a:r>
              <a:rPr lang="en-US" dirty="0" err="1" smtClean="0"/>
              <a:t>servingecd</a:t>
            </a:r>
            <a:r>
              <a:rPr lang="en-US" dirty="0" smtClean="0"/>
              <a:t> </a:t>
            </a:r>
            <a:r>
              <a:rPr lang="en-US" dirty="0" err="1" smtClean="0"/>
              <a:t>sdgs</a:t>
            </a:r>
            <a:r>
              <a:rPr lang="en-US" dirty="0" smtClean="0"/>
              <a:t> jobs </a:t>
            </a:r>
            <a:r>
              <a:rPr lang="en-US" dirty="0" err="1" smtClean="0"/>
              <a:t>globalgoals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2" y="0"/>
            <a:ext cx="10907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6" y="0"/>
            <a:ext cx="10631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Which accounts are the most popular?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Are there too many WB Twitter accounts?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can the WB improve its Twitter presence?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do people tweet 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WorldBank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5144342"/>
              </p:ext>
            </p:extLst>
          </p:nvPr>
        </p:nvGraphicFramePr>
        <p:xfrm>
          <a:off x="1023938" y="1663700"/>
          <a:ext cx="47799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5016202"/>
              </p:ext>
            </p:extLst>
          </p:nvPr>
        </p:nvGraphicFramePr>
        <p:xfrm>
          <a:off x="5989638" y="1663700"/>
          <a:ext cx="47545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</a:t>
            </a:r>
            <a:br>
              <a:rPr lang="en-US" dirty="0" smtClean="0"/>
            </a:br>
            <a:r>
              <a:rPr lang="en-US" sz="3600" dirty="0" smtClean="0"/>
              <a:t>(@</a:t>
            </a:r>
            <a:r>
              <a:rPr lang="en-US" sz="3600" dirty="0" err="1" smtClean="0"/>
              <a:t>worldbank</a:t>
            </a:r>
            <a:r>
              <a:rPr lang="en-US" sz="360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200" y="2904798"/>
            <a:ext cx="4513099" cy="35659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35" y="3596727"/>
            <a:ext cx="177393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Sentiment is slightly skewed </a:t>
            </a:r>
            <a:r>
              <a:rPr lang="en-US" smtClean="0"/>
              <a:t>to the positive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056" y="2839085"/>
            <a:ext cx="3361944" cy="3361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299" y="235077"/>
            <a:ext cx="3361650" cy="3361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12517" y="1335024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 By </a:t>
            </a:r>
            <a:r>
              <a:rPr lang="en-US" smtClean="0">
                <a:sym typeface="Wingdings"/>
              </a:rPr>
              <a:t>Retweet counts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81344" y="4880489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By favorite counts 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Need to interact more broadly with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Cross tag people and hashtags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do people tweet about</a:t>
            </a:r>
          </a:p>
          <a:p>
            <a:pPr marL="688086" lvl="1" indent="-514350">
              <a:buFont typeface="+mj-lt"/>
              <a:buAutoNum type="arabicPeriod"/>
            </a:pPr>
            <a:r>
              <a:rPr lang="en-US" sz="2000" dirty="0"/>
              <a:t>Internal WB events and publications</a:t>
            </a:r>
          </a:p>
          <a:p>
            <a:pPr marL="688086" lvl="1" indent="-514350">
              <a:buFont typeface="+mj-lt"/>
              <a:buAutoNum type="arabicPeriod"/>
            </a:pPr>
            <a:r>
              <a:rPr lang="en-US" sz="2000" dirty="0"/>
              <a:t>WB findings</a:t>
            </a:r>
          </a:p>
          <a:p>
            <a:pPr marL="688086" lvl="1" indent="-514350">
              <a:buFont typeface="+mj-lt"/>
              <a:buAutoNum type="arabicPeriod"/>
            </a:pPr>
            <a:r>
              <a:rPr lang="en-US" sz="2000" dirty="0"/>
              <a:t>International </a:t>
            </a:r>
            <a:r>
              <a:rPr lang="en-US" sz="2000" dirty="0" smtClean="0"/>
              <a:t>events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2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Judy: </a:t>
            </a:r>
            <a:r>
              <a:rPr lang="en-US" dirty="0" err="1" smtClean="0"/>
              <a:t>judy.s.yang@gmail.com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Bank Related Accounts on Twitter: </a:t>
            </a:r>
            <a:br>
              <a:rPr lang="en-US" dirty="0" smtClean="0"/>
            </a:br>
            <a:r>
              <a:rPr lang="en-US" dirty="0" smtClean="0"/>
              <a:t>I found 38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015404"/>
              </p:ext>
            </p:extLst>
          </p:nvPr>
        </p:nvGraphicFramePr>
        <p:xfrm>
          <a:off x="1411942" y="2123428"/>
          <a:ext cx="9520516" cy="437554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2380129"/>
                <a:gridCol w="2342477"/>
                <a:gridCol w="2417781"/>
                <a:gridCol w="2380129"/>
              </a:tblGrid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effectLst/>
                        </a:rPr>
                        <a:t>@</a:t>
                      </a:r>
                      <a:r>
                        <a:rPr lang="en-US" sz="1600" b="1" dirty="0" err="1">
                          <a:effectLst/>
                        </a:rPr>
                        <a:t>WorldBank</a:t>
                      </a:r>
                      <a:endParaRPr lang="en-US" sz="1600" b="1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WBG_Agriculture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WorldBank_IEG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WBG_Transport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WBPubs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@WBG_Finance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WorldBankSAsia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WorldBankPhotos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@IFC_org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WBG_LeadINLearn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wb_research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@WBOpenFinances</a:t>
                      </a: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@WBG_Gender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@WBG_PPP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@WorldBankPSD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WorldBankECA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WorldBankAfrica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WorldBankVideos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@WBG_Education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@impacteval</a:t>
                      </a: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@WBG_Cities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MIGAWorldBank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@wbg_gov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@WBedutech</a:t>
                      </a: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@WBG_Climate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WorldBankIndia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@WBG_Health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@WBG_Dev4Peace</a:t>
                      </a: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worldbankdata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WBG_SPLabor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WBG_Poverty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chemeClr val="accent1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chemeClr val="accent1"/>
                          </a:solidFill>
                          <a:effectLst/>
                        </a:rPr>
                        <a:t>JimKim_WBG</a:t>
                      </a:r>
                      <a:endParaRPr lang="en-US" sz="1600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WBG_Environment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WorldBankKenya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@WorldBankSEI</a:t>
                      </a: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@</a:t>
                      </a:r>
                      <a:r>
                        <a:rPr lang="en-US" sz="1600" dirty="0" err="1" smtClean="0">
                          <a:effectLst/>
                        </a:rPr>
                        <a:t>WBG_Energy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  <a:tr h="437554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</a:rPr>
                        <a:t>WBCaribbean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@</a:t>
                      </a:r>
                      <a:r>
                        <a:rPr lang="en-US" sz="1600" dirty="0" err="1">
                          <a:effectLst/>
                        </a:rPr>
                        <a:t>WorldBankWater</a:t>
                      </a:r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8125" marR="8125" marT="5417" marB="5417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ertical Title 1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Vertical Text Placeholder 1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6481231"/>
            <a:ext cx="374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Source</a:t>
            </a:r>
            <a:r>
              <a:rPr lang="en-US" sz="1200" dirty="0" smtClean="0"/>
              <a:t>: Collected February 1, 2016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1503" t="32941" r="22026" b="10745"/>
          <a:stretch/>
        </p:blipFill>
        <p:spPr>
          <a:xfrm>
            <a:off x="990600" y="641475"/>
            <a:ext cx="7696531" cy="58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2" descr="data:image/png;base64,iVBORw0KGgoAAAANSUhEUgAAAx8AAAKDCAYAAAB7d7cpAAAgAElEQVR4Xuy9CfxN1f7//zYPmWUoSQkpKeLK0C2umzFEpgxxLzJdRZQMZbwyp67xhiSUjN0kGaJBUogGKtJEKGOEjP/Ha33/6/z25zjnc/Y5+5w9vtbj0aOPc9bea63na52912u/11o7w7Fjxy4LEwmQAAmQAAmQAAmQAAmQAAmkmEAGmo8UE+bpSYAESIAESIAESIAESIAEFAGaD3YEEiABEiABEiABEiABEiABWwjQfNiCmYWQAAmQAAmQAAmQAAmQAAnQfLAPkAAJkAAJkAAJkAAJkAAJ2EKA5sMWzCyEBEiABEiABEiABEiABEiA5oN9gARIgARIgARIgARIgARIwBYCNB+2YGYhJEACJEACJEACJEACJEACNB/sAyRAAiRAAiRAAiRAAiRAArYQoPmwBTMLIQESIAESIAESIAESIAESoPlgHyABEiABEiABEiABEiABErCFAM2HLZhZCAmQAAmQAAmQAAmQAAmQAM0H+wAJkAAJkAAJkAAJkAAJkIAtBGg+bMHMQkiABEiABEiABEiABEiABGg+2AdIgARIgARIgARIgARIgARsIUDzYQtmFkICJEACJEACJEACJEACJEDzwT5AAiRAAiRAAiRAAiRAAiRgCwGaD1swsxASIAESIAESIAESIAESIAGaD/YBEiABEiABEiABEiABEiABWwjQfNiCmYWQAAmQAAmQAAmQAAmQAAnQfLAPkAAJkAAJkAAJkAAJkAAJ2EKA5sMWzCyEBEiABEiABEiABEiABEiA5oN9gARIgARIgARIgARIgARIwBYCNB+2YGYhJEACJEACJEACJEACJEACNB/sAyRAAiRAAiRAAiRAAiRAArYQoPmwBTMLIQESIAESIAESIAESIAESoPlgHyABEiABEiABEiABEiABErCFAM2HLZhZCAmQAAmQAAmQAAmQAAmQAM0H+wAJkAAJkAAJkAAJkAAJkIAtBGg+bMHMQkiABEiABEiABEiABEiABGg+2AdIgARIgARIgARIgARIgARsIUDzYQtmFkICJEACJEACJEACJEACJEDzwT5AAiRAAiRAAiRAAiRAAiRgCwGaD1swsxASIAESIAESIAESIAESIAGaD/YBEiABEiABEiABEiABEiABWwjQfNiCmYWQAAmQAAmQAAmQAAmQAAnQfLAPkAAJkAAJkAAJkAAJkAAJ2EKA5sMWzCyEBEiABEiABEiABEiABEiA5oN9gARIgARIgARIgARIgARIwBYCNB+2YGYhJEACJEACJEACJEACJEACNB/sAyRAAiRAAiRAAiRAAiRAArYQoPmwBTMLIQESIAESIAESIAESIAESoPlgHyABEiABEiABEiABEiABErCFAM2HLZhZCAmQAAmQAAmQAAmQAAmQAM0H+wAJkAAJkAAJkAAJkAAJkIAtBGg+bMHMQkiABEiABEiABEiABEiABGg+2AdIgARIgARIgARIgARIgARsIUDzYQtmFkICJEACJEACJEACJEACJEDzwT5AAiRAAiRAAiRAAiRAAiRgCwGaD1swsxASIAESIAESIAESIAESIAGaD/YBEiABEiABEiABEiABEiABWwjQfNiCmYWQAAmQAAmQAAmQAAmQAAnQfLAPkAAJkAAJkAAJkAAJkAAJ2EKA5sMWzCyEBEiABEiABEiABEiABEiA5oN9gARIgARIgARIgARIgARIwBYCNB+2YGYhJEACJEACJEACJEACJEACNB/sAyRAAiRAAiRAAiRAAiRAArYQoPmwBTMLIQESIAESIAESIAESIAESoPlgHyABEiABEiABEiABEiABErCFAM2HLZhZCAmQAAmQAAmQAAmQAAmQAM0H+wAJkAAJkAAJkAAJkAAJkIAtBGg+bMHMQkiABEiABEiABEiABEiABGg+2AdIgARIgARIgARIgARIgARsIUDzYQtmFkICJEACJEACJEACJEACJEDzwT7gOgJfffWVHD16VDJkyCC33Xab5MuXz3V1TGWFTp48KZ9//rlcunRJ8uTJI3fccUfU4pB3+/bt6vsiRYpImTJlUlm1pJz78uXL8umnn8qff/4pWbNmlcqVK0umTJmScm6vn+T48eNKT/DIkSOHYuOVpPti5syZ5cKFC1K1alXJkiVLSqsfb1+K59qyf/9+2bt3r6p/8eLF5YYbbkhpW4wn//HHH+Wnn35SH11zzTVSqlQp28r2a0HxaO9GBr/88ou6NmTMmFFdN++8887A3RvdqAvrlBgBmo/EuPGoOAiMHj1aVqxYIRiUREu4sD799NPSvn17+ec//ynLli1TWVevXi1/+ctf4ijNfFYMftu1aye//fab7NixQz744ANldpBOnz4tderUUXX+7rvv5N1335XSpUur744cOSINGzaU7Nmzy4kTJ2T9+vVJvQns3r1bqlSposqqVq2avPnmm1EH58a8I0aMkH/9619RAaC9DRo0kIsXL16Rp1ChQuq7Fi1aSK5cucxDTCAn2NaoUUN++OEHQbmffPJJUvklUKWEmBkPCu8/idYhmvY7d+5UAw9oV7NmTTUY1unw4cPy9ttvq76KPuqEYYEJ6Nixo/zvf/9T1TL2RQzgK1WqdIWJhsHCoPqBBx6QunXrqkFVvCnevhTPtWXRokXyyCOPXNGeeOuYSH4ny06kvl44Jh7t3dae119/Xbp27ZqmWqm8N7qt/ayP/wjQfPhPU9e1qF+/fjJr1qyY9Ro/frx06tRJ+vfvL//9739Vfgz6K1asGPPYRDOMGTNGYI6Qnn/+eXn44YfV3xjsYYCs08yZM+XBBx9U/9y6dav8/e9/V383a9ZMXnzxxYQGTtHqrAdrZs5vzKv5RTsvzMe9994r33zzTVRcGAx+9NFHKX1ijXrUrl1b8CTS7ebjzJkzUqtWrXSZaZjJ6KtG81GvXj2ZP3++6luLFy+WLl26qKLWrVunnnrqZDzm3//+t/To0SPRn0PCx23cuFHuv/9+dfxjjz0mQ4cODZ3L2EejFfDkk0/KgAED4i4/3r4Uz7XljTfeUIYKKdZvK+6KxzjAqPe4ceOkc+fOyS4icOeLR3s3wTEabNQLD8wQFcNvLJX3RjcxYF38R4Dmw3+auq5F4ZEPPCXWqVy5cuqJrTHyYedN4r333lNPXpEQdYEBwXSvefPmSa9evUL1NH730ksvyeOPP66+e+GFF9RxyUzGwZpxABqpDNyE9LSsWAMk40BNtzd37tyCp6yI/iAh6vHxxx9LsWLFktmkNOeKd8CYsoqYOLExOqazG/uvZp+syEe0Kq1cuVLatm2rvjZG6PBvYx8wGmgTzUtKFkQ9GjduLB9++KEykzCvV199dejcxv6M/oXfC0zdnDlzQnnuuuuumNHRSJUN70t4MIA+HS3Fc21x0nwkRRieJA2BeLR3Ezrj7ztRk+6m9rAuJAACNB/sB7YSMDPwNN4k8AQQA2NETrZs2aJCz/g+f/78oXpjfjmmdU2ZMkXlQcKT9T59+qSJXkRq6K+//io333yz+gpzujdt2iTZsmVLM4VEf4fBVc6cOaV79+6ycOFCdQzyly1bNnRqPJXGk8rNmzerzzA4feKJJ6R+/fqh6AjKRLQE5WCQj4EbBpdYB4H2wfxgmgpSuPnAeSdNmiSrVq1SpqlkyZIyceJElTce84FBIgbMWFeAdQaY5qUNCNoJU4j0zjvvqP+2bdum8uNzrCtB5Kdp06bqeCRjmzDwxFS5qVOnyoIFC9QxI0eOVNOFkKL1ATzBf/XVVxVjrB+AwcubN2/U/okyYQR15AoZ8dQdT4mvu+660HGYsoA59OfOnZNGjRrJl19+qY6L1p/S+0GkZwwxCEc/PXbsmCoLkYrChQur02Ea4Z49e+T8+fOqjldddZUg/+TJkxUP/Ne7d2/5448/Qn0Dc/3btGkjy5cvVxzXrl2rzoUnnzfeeKM6BpGsuXPnhvrjPffcI3/729/k999/V2YF/QMJ/QZl4XeCBP2HDBkirVu3Dk3pM3JCBBDnwNQO1BVMo02LQt/A7w0Jv82nnnoqDUIjs+bNm6uoJvq48Tj89mCqYE7wIAJ5sF4EpkRHGSN9Ht6XYKTBC78RnGvChAlqKiHK0/XTUVVcW7CuA30TfR/1xgMH9D+k9MwHpgzCPMHsIaEsHAvNjdemSH0Jdcbv97XXXlP/x7HVq1dXDFFXHA8ThWsCmON3gyis/kz/5oznxjmNrMxeE9FP8fuPlfCAqECBAulmM9YZdYF+iCzjGgkNR40aFZq6Go/GKNTYNxFhw7UIusHEDho0SHFHOxChxm8Qn//nP/8JPViKV3vkN8MQeXCdA0dohXpgGin68t133x3qu9H6Aa534KKvvbimYuqsjmziN4L+qu83uObjeorfL36jul/H0o/fk4DbCNB8uE0Rn9cnXvMRCQfWQWBuOW6IuMngZoSLdKQUa8oCFnU3adJEPbXVT/3x5BTz5vUNQZ8XEQHMtcfgDlOXtFnB2g8MJDG9bPbs2RHrgfUjmEKDOhunyYRnxtQdDLgjmY/waEz4sfGaD7S5YMGC8vXXXysjgfYa24TzG+dJh5dn1CG9Nunj3nrrLTXIivS0GmsZML0JgzokDMywDiBawoJ8DLyjJQzcUD8kDArBLloytiPWzy/WlDgMRvWUIwwsYB7DI06aA9Zq6HVEug7ff/99aL2P7jMwETAB4Qn99ZlnnhE8DY2UYBphAmHOxo4dGzEPpg1icIP1F9E4oQ3gF21TAOPUxc8+++yKhdlGZrpNqAzWqehpjh06dJDnnntODaaMfcn4+430eTjbSI3EILVnz57qK+ODjUh5jb/TaOYD+sEARkoYFGKwjd9VpKTXXUW7Xul5/JGmXcGA6nak1854rolmfrcoK9baM+Qx1jkaGwzKsTFGPBqb+Q3DdL///vtXFAsjqq8T8WhvlmF60zLTu/fAKOF3FW0KLAwJHnJF0xwPzDDVkRt1xLpi83u3EqD5cKsyPq1XvOYDT8ww+Dpw4IAMHDhQUTHe4PGEc9iwYco4YGF2hQoVlCHBXG3cyM2sKZgxY0boaS0GFjiXvmE9+uijamoVEp4w33777aoMJCxGxcALac2aNdKyZUv1N55gYiCFhKf3+om1XjeS3hz4aObj4MGDoWgEzos6wQTh6b3ZeelmBmrh6xbQ5ptuukktxIfJgg5Yl6MHT3jKhwF0+NSavn37qogQolEwOUh6EGisB8wO2CEaAMOAFGvqUPgADoYPLDCFDoNYJJwX5eKpvXHQEas/xfrZxZoSZ1wrhL6Dvhm+fggRDkQdjOsk8PT0oYceSsNRR73AHAM7bWqmTZumImqIoiByhnbqPgCOiJacPXtWRT3whFivxZg+fbq0atVKNRH9c/jw4epvrXm0wRkG5BgERRvo6OOimbhYaz7Cf6PR1jFF+jy8TyPSgSgBNoHQa0iM5ze2EfrAdOO3BfY64Vj8xiOZD2OkFL9/LKzHzkM4BkYOKb2HAMbpcygfdYThwtQa/FZgavDgI1LZiN598cUXKqKA6AfOhWuXTngg89e//lVFfcxeE2Npo89tZm2bsc54Ot+tWzcVRUJEST/I0eYqHo1Rh/DfMKbu4Xelr7/6eowHGLiG64cNxvVH8WhvliF00OvXwq8d6ZkP6IMykPDwABGTn3/+WT3s0Q9g8LALkVOYqvDfN/qMfnAR65rF70nAjQRoPtyoio/rFK/5MM5vNz6ZxYDp1ltvDS2gxgADgzMMkBBdwJQIPeiNtRDYOP0DNwzc3DFAvPbaa9XAGDc65MGNDOFwPcDFwBzTeJCMi+qNu5CELyDGTRGDCB3ZwGAYg2fcxPD0H1OxIg1wMbD4xz/+ocrC025MKUPCubQZiifykV4X04MYnQdTU7DTEp7KY3cvlKOTZhseEYDRCn+KrZ+gY6qC8YaNp3j6CSAG5WCfXkpvNzAstkbEIdqgOr3+ZGbxZizzEW6sYM6gr3EqEowRPofhQJ+F2UVfLVGiRETtMZ0jvTUfxj4QbtyMAy4sRscTefw+MA0LU/+Mg2Vj3iVLlgieJiPpfhlJE2N7MaUKg+Hw6VlmBrj4rSEScv3116dhYOzTscwHzgEzjt8SIpGIEpjtC8an9rrMSAbA+BnMB6YXoSwYmMGDBytE6UWK8CACU6uQoDums5UvX16Zewwm9TSaWOtNYEixO114pNC4qYSVa2IityBjnY39MBJbK+ZD/4ZhvmG2cO1AW/V6n/BImzbOxv5tvA6E1w8GUG/MEYsh7kHGzTPQh/E71inSDo/GaAnOj9+inqoXKeKV3u87EZ14DAm4gQDNhxtUCFAd4jUfRuMQvmDQeOFPD2GsLQmxvgADLdzIMSDA4AVP6vT8dDwh1nPIEQXA02TjgBFl67qFf24cKOunhyhHm49ITxQjDXAR1dFPv4w39nh3uzLeKPG0FvO4MV8Z0xP0oF8/wcagE/OPcUOMliKZD+PgK9I0JQwaoj0tNBq6aGUaz2l8solBIJ4m66eekZ7op9efkmE+UGfjU1OYV6z5gXnDtDtE77DLF9YG4Sm9nh6mpxFGMzfGgV24mU6vD8SaaoL66m1xjXn10/9YlybjQCpaxMpYP5jtl19+WZ321KlT8uyzz4YWnmOrbUQKjflj9fVo1xP0BUTo9Jbduj3RFh1DG71NNfTDA4ZY5iMam/SmKKU33QYDUazJwZqq9MxHuJl75ZVXQtEtM9FN1FtfE6Hfvn37Yk7fQdQT5i69FK3OkT6PR2Pj9RV/6/4fTftovyGz2mMdVLTrk7H9YIhIuPGaGmvDAxxvrDd2F4QRAl+keIxarN8mvycBNxOg+XCzOj6sWzLNB6b16G1QcePGUye8lA8DDyQ8dcIAGms49MU9EtLwp6Q6D6a34Ea0YcMGNT3DmHDTwNxulBE+6DU+VYv0FM4Y+Yi0m1Wkmydu4AjJIxkHZInudmV8SoxzGk0SvsPTODyl1dEWzD/Gk2R8h4GyNkLRzIfeIjZSW8LNBwwEnk7qqRl4eg2TFy1FMnT6absxAoWBP6awRBt0JLL7TazIB+psXI+C6VEwq4h2gCkG2xjcYloKTAiSHuzibzPmI3y3q2gDufB+iT6Ep+zgj4Sn7DpSiN9NIjyMv2c8MUbfTC/yYVxwjjogwqK3kdXHG825nqKGvJH6enrmwxj50MyitdE4t17vYBdp0GwcHCKShDpjipuRJ645uB5FS4j8YWoQNpjAQmrj2jI9VS/aQB7Xjvvuuy90TPjaqPCn6rGuiclc85Go+YilMThG0i1Z5iNce/RRs/cV/Ibi3TY8XCOjYTEy1NO24nnA5MMhA5vkUwI0Hz4V1q3NSqb5wHQj4wADF2uYBUQfMADA7kJYaIsnzLHekh5psaRez4CFwVgobRwkhO/qY9x+F9MxEC3BwA7lo15Ies1DrAFspO9hdPTcfUz9wvx9zAfGzQqDd6R4pl1hcITpQJiGc+jQIbVDjN4JST+5hcnQhse4eBo8dZusmg+YGUxpW7p0aej9FJjKgkhPtLdj4+mxXpxuXOtjXFth3PLVbvMRaRGq3iIzkpHV/Sw984En+FoLRAgw7Q4c0K/Rz/VLKXVkAf0f/DC410/0MX0QkZeiRYuq/oKpQph6hX6FqE8i5sM4METZ6CfhU02M/RlmEOtNsNEDPsfcdz11SP8+jANi6IjBITZhQFv0HH/d18OvJzCcaJ+eLon6GTdRMLYRvx2sD0G/wcJ3XQ+tR6TBNAwjdjFCwu8QOyohAosEPTDYB/toC9IRYcSUKWihX+ZpXPujp64ZI526reHGA2XAbCNyiYQHLNjlLZ5rotZGbxkd6b6Bnamw+UMkY2nMH4/5iEfjVJiP9LTHgyWzDI1rPsysL0Rbwl/IiYdcWIuFKa14l5ReTxdrfYxb7/GsFwmYIUDzYYYS8ySNgBnzYXx6bZxiEulz49PQSJU0e0MIfwIYvpMVbvR6QTTK0TsW6TIx4MQTSf00O7wuGGRjkIHBYri5CN9JKNL3uGFhkKi38I3U1njMR3qCYoCMwYjxHSjIb3xar4+PZ9qVcc2HcU41Bnt48q53HcO5jTsURaorBnE6KhPpe2M0IZ7+FKujxzKO+njjDlD4TA8kwrc1Dn+/RbS+YRyg6jJ038bgU28Xbay/nhYCrun1G61hNE6xmOjFsxhMwyQbtznGsWbWfOD3hqlomAaIl6rpHeWilW00H7FenKmNM84V64WniDxgHQ6eaEcbTIdrG17H9BYaGx9ygJeexqnPgTIxBTRW1CUSF/3QAGu00jMTZq+JsXQP/z4e8xGPxuG6GaddhV9HIl1fdRQ2Hu3N3ldgPiLVIRa7WBEnmFA8YMIDLEY+YtHk914kQPPhRdU8XGej+TAOyI1NwqJjvcOUcYpJtM8RmcCTe+P7HvT5sAAZC7SxkDu9FD5XOjyygekReAcHUqQXqeFzzGHHOzf0Tle6PByHJ996n3zjzSTSVJVo3x85ckTtqKWfjOHJK/6tFzMbB9yR2prefHCcC+YA9cH7JXTCwnGsWdAJT92xg43eSUjrE63OkT43Trsy9gHjwkqUF/4OlfA2oWwMFvUTa60Ndg2CEdQp3v6UXj8xtifaAmscj6kU+v0UaCN2rsH0v/ApfuGGMRpH/Q4RoxZGdmCBNQ7G6JzWBrojaoBBdfj20agjIllY6B2NU6zLDcyj3hY5kmlMz3wggoX33KAf6/droDxMVcPCbF1fvN8A/RM7KCHpvm7s0zDHt9xyS2iNEgb3WA+h3y+D43Qb8R3OadyCGRwwnVBPGzNuqRv+MlHsQITtUMNNHQb9mI6FiEqkhHbh2hJ+HH5/+G3pukYq2zi4j3RuY39MxjUxlu7h30fjFe1zsxobdcPfxn6tpzwZfwvYGEO/J8PIJB7tUY4ZhshnrIP+nZthh98FDBHWIxkTpmZi9yu9u5zx9xPrGm+mXOYhATcQoPlwgwqsQ1IIYCCCF6NhoIYpJxjsRdptJCmFpXMSLGCHEUHCgCq9F+UlUhc9IMPL/Ox4yRTag3nt2LbWOEBMpO6pOAbThzBgxFQevEPADiapaIeZc6KPY1oP1g1AC2P/xuf6e2z/Gm648T2mduBYHAc9Y5lyM3XC701HBjGox+AQkQyrCRGdo0ePqq1sY73gzlgWopBoI55Kx/r9a14Y6CXCApEs1BN9Lp7fB+qI3xUSrlWxXkyYKEu3XBOj1T9RjRPlYTzOrPapZgiTo9dhoR+ktz4xGe3mOUjADQRoPtygAutAAiRAAh4mYFxkH23th4ebx6qTAAmQAAkkkQDNRxJh8lQkQAIkEFQCeothtB9TpDDlKVbkIais2G4SIAESCDIBmo8gq8+2kwAJkEASCWBKoJ4CZ9e0wCRWn6ciARIgARKwgQDNhw2QWQQJkAAJkAAJkAAJkAAJkIAIzQd7AQmQAAmQAAmQAAmQAAmQgC0EaD5swcxCSIAESIAESIAESIAESIAEaD7YB0iABEiABEiABEiABEiABGwhQPNhC2YWogl8/fXX8t1334XeM4A3PGOfezMJ7xP49NNP1bsMsPd/5cqV1YuY8EZfvIgJqXjx4kl5x4CZ+jiVB+8W2L59e4hb1apVQy+kcqpOLJcESIAESIAESIAEzBCg+TBDiXksE4BxwNuZ8SZynfCmcLwdOV++fKbOf/r0afXmYLzR2njsokWL5JFHHlHnGDFihPzrX/8ydT6vZsIL1Dp06CArV65UTRg7dqx6Iy4TCZAACZAACZAACbidAM2H2xXySf127typjINOjz32mKxatUr9Z9Z8IOJRu3Zt+eqrr9KYjzfeeEM6duyoTj1+/Hjp1KmTT6hFbwbeiNuoUSPZvHmz4K3SH3/8sRQrVsz37WYDSYAESIAESIAEvE2A5sPb+nmm9v/73//U03qkxYsXKxMRb6L5SEts69atgrdJIz399NPy+OOPx4uU+UmABEiABEiABEjAVgI0H7biDmZhy5YtkxkzZqin9Ehdu3aV3Llzq0hIzZo11WeIZkydOlUWLFig/o2n+YMHD5b27dtLzpw51WeJmI9Y58V0MEwFO3bsmJw7d05NXypcuLAqD/Xes2ePIMqASM1VV10lyD958mRVF/zXu3dv9TmmQq1YsUKmTJkiW7ZsUcfDYPXp0ydNxOf111+XH3/8UZX18MMPy++//y6rV69W5+jcubN6QRuiGJhKNnv2bHWeWrVqCdZ1NG3aVEqXLh3qRJcuXZImTZrIhx9+qCJBH330keDFbkwkQAIkQAIkQAIk4FYCNB9uVcYn9cJgvXXr1mqAHZ5gLvr27SsLFy6Ubt26RWwxBtUbNmyQa6+9Nm7zYfa8zz//vAwdOlSV/+qrr0q9evXSlIXP33rrLalevbocPnw4ZACqVasmiOjAnNx///2ybdu2iG0YN26cMhZIvXr1knnz5l2RD2Xic6zfwH+RUqT1LGvWrJGWLVuq7IlGlHzS1dgMEiABEiABEiABDxCg+fCASF6vInajQkRj1KhRqinTpk2TO+64Q/LmzasiBvgbCUYDg3/sWPXyyy+H8iP6AYOAaIHZNR8//fST6fPu2rUrFJ149NFHZdiwYRK+RgURjiFDhsjGjRuV0UBCpOahhx6SSZMmqWMQrXnzzTelQoUKcubMGbUOBabLuDi+f//+8t///vcKSevUqSPPPvusVKpUSX2Hnbzmz58vBQoUUIZn+fLlaocwbWL0CbDzFSIjWIQflPUuXv89sP4kQAIkQAIkEGQCNB9BVt/GtmNnprZt26oSP/jgA7ntttvU3xhU/+Mf/1B/jxw5Unr27Kn+xs5Wf/vb3+Sbb74JDd5z5Mhh2nwket4bbrhB7cCFKU9PPfVUiJD+HIYDURIYDUx3Klq0qNx7772heuI7bP8LozBnzhyVB+ndd9+VihUritF8LFmyRO655x71/cWLF5XJ0FzwGdbIVKlSRW699VYpW7asZM+e/QrFjIXeGCAAACAASURBVFPRnnnmGTXNi4kESIAESIAESIAE3EqA5sOtyvisXsYdqfRAHE00fq6nPCXDfMRzXuy2ZYxeYCoTtgXGuzQQfRg4cKBak7Ju3TqZMGGC2uJWT7mCadDRmPQkQwTkL3/5SxrzsX79ehUl0QlT1GC+wCFSwjQyREiMyWg+mjdvrtbWYN0IEwmQAAmQAAmQAAm4kQDNhxtV8WGdopkPrFPQ76jA1CoswkbCoNoYUUA0Ip7IRzznhfn4/PPPVXlImAa2Y8cO9bJCLJLHdCiYk3LlyikTgoR/IzKB6VWY9qQjNG+//bbkyZNHLUxHQgQEBgUL7BG5MEY+jCbMKDkWnOM7mBO9eB3flypVSi0qN76U0Wg+cG5jtMaH3YhNIgESIAESIAES8DgBmg+PC+iV6kczH8ZBv17ngN2msHZCGxE87UcEwhhlMK6jiPSej3jOC4NgNBGa6ZNPPikDBgxQC96x05QxwQxh56nwaAUWl2OBPaZlob7YLQsLyBExgclJz3zs3r1brSOBgShSpIgq7pdffpGGDRuqNR1YdK/f66HrcvLkSTV1i2s+vPJLYD1JgARIgARIINgEaD6Crb9trY9mPjB4x2A70iJsXTkdIYgUDcGAPpL5iOe8upwxY8bI6NGjQ0z0VCks6sbai99++019d9ddd6ltdWFakIyL2yMBNRqlfv36hd7yHh75gPlAOTrBVLz//vuhf0eKbBiNUaRpWbYJzIJIgARIgARIgARIwAQBmg8TkJjFOgFsVduuXTt1ovBBN4zCK6+8ot6lYUx33nmnem8GFlsjGacYIQqA6UmYzmQ89wsvvKDeDYJk9ry6TONL+4znD49uRNpVCovF8b4Qo3nR5+3Ro4dgMXi2bNnUjlmoI5Jx4T3+feTIEYE5wWJ5Y0IUBedFRAWL2XVCvbCjFrb7hcHBNC2+5dx6X+UZSIAESIAESIAEUkeA5iN1bHnmOAlgK10MwJEwyNYv+4vzNFdkT9V5I9ULBgkvDoQxwNoMmCMdITHbDuM5MmTIoF4ciP+HJ+O2v8adwsyWw3wkQAIkQAIkQAIkYDcBmg+7ibM8EkgCAURa7rvvPrXWwzitKwmn5ilIgARIgARIgARIIGUEaD5ShpYnJoHUEDC+WBAl8M3mqeHMs5IACZAACZAACSSfAM1H8pnyjCSQUgKYRgYDgqlYmJ6Gt6AzkQAJkAAJkAAJkIAXCNB8eEEl1pEESIAESIAESIAESIAEfECA5sMHIrIJJEACJEACJEACJEACJOAFAjQfXlCJdSQBEiABEiABEiABEiABHxCg+fCBiGwCCZAACZAACZAACZAACXiBAM2HF1RiHUmABEiABEiABEiABEjABwRoPnwgIptAAiRAAiRAAiRAAiRAAl4gQPPhBZVYRxIgARIgARIgARIgARLwAQGaDx+IyCaQAAmQAAmQAAmQAAmQgBcI0Hx4QSXWkQRIgARIgARIgARIgAR8QIDmwwcisgkkQAIkQAIkQAIkQAIk4AUCNB9eUIl1JAESIAESIAESIAESIAEfEKD58IGIbAIJkAAJkAAJkAAJkAAJeIEAzYcXVGIdSYAESIAESIAESIAESMAHBGg+fCAim0ACJEACJEACJEACJEACXiBA8+EFlVhHEiABEiABEiABEiABEvABAZoPH4jIJpAACZAACZAACZAACZCAFwjQfHhBpRTU8dKlS3Lu3DnJnj37FWc/ffq05MiRQzJkyJDmO+RHypo1awpqxFOSAAmQAAmQAAmQAAn4nQDNh88V/vPPP6VVq1YyZMgQqVixomrt1q1b5ZFHHlF/161bV0aOHCkZM2aUQ4cOSbt27eTo0aOSK1cuWbZsmRQoUEAuX74s8+fPl+eee04dM3DgQHnwwQd9To7NIwESIAESIAESIAESSDYBmo9kE3XR+WAaRowYIW+88YbMnDlTmY/z589LgwYNZPr06VKyZEnp2rWrtGnTRu6991554okn1P8bNWqkzMaePXuUadm3b5+0bdtW3nnnHXX8/fffLwsXLpSiRYu6qLWsCgmQAAmQAAmQAAmQgNsJ0Hy4XSEL9Vu0aJEcPHhQrrvuOilWrJhUqVJFfvzxR+nTp48sXrxYRTs2bNggX331lXTq1EmaNGkiOCZPnjwqCvLwww/L22+/LStWrJCff/5ZevbsqWoDQ4OICc7HRAIkQAIkQAIkQAIkQAJmCdB8mCXlsXwwFE8//bQyGa+//rrceOONctddd8m3334rTz31VMh8fPfddzJlyhQ19QoRjSVLlkj+/Pnl7NmzamoVjof5+PXXX0PmA59hPQinXnmsU7C6JEACJEACJEACJOAwAZoPhwVIRfF6atVLL72kIh4vv/yy3HDDDVKzZk355ptvZMaMGTJhwgRlIGA+hg0bJlOnTpWWLVvK0qVL1SJ0mA9Mv4IZeeutt9QaEPwbCebj1KlT0rFjR1PV//vf/67KZEodgcPnjkjGDBll24nPZOmh/0Ut6K8FashD17SQH878JDfkuD6uCmGa3e+//y7YkICJBEiABEjAvwRuuummhBr39/7fJXTc2jGJlZdQYTzIcQI0H45LkPwKwDj885//VAvFT5w4IceOHVM7W82ZM0eyZcsmvXr1UtOpMO0Ki8/ff/996d69u1oLsnz5cjXtCsd07txZTcOCATFGPmAkKlSooCIpZhLMx9q1a81kZZ4ECJy7cE4OHz8is76dI5+e3BrzDMWyXSs9i3WVTHkyyS1FysbMH08GmNlEb1rxlMO87iBAvd2hgx21oNZ2UHZHGVa0ttt8XLx4UXbv3q3WqGKaOR6U1qpVS4oUKZIGJsZD69atk127dqkHrHiYGr5uFQ/W8LAV5ylUqJA0btxYcubMmeY8R44cUeOZ3377TW699Va5++67uQNoAt2W5iMBaF475LXXXlMDwr/85S8qooH1GjAUV199tVq/cfvtt6sfWbdu3dQ6jxo1asj69evlzTffVBGSvXv3qu+w4Bxb9DZs2FBFMhBNMZNoPsxQSm6e0xdOyxdHv5J/fzYm4olvzlla2hZpLbeXKq9MaLKSlZtWsurA89hHgHrbx9rpkqi10wrYV74Vre02H3hAOnr0aMmUKZPaVGfLli0KFMYolStXVn9j3DJgwABlGjC+2bFjh5q9MXfuXClXrpzKgwe1mP1x+PBhNUbCeAdGBuMgPJBFwnF4sIvXDVSvXl2tmQ3PY59K3i6J5sPb+pmqPcwHdrbSC8Q3btwojz76qDoWrn3ixInqh7t//3618xV+lHD7MCiFCxdWERTsjoUds5Aee+wxad++/RXvAYlWGb+bj88++0xNV8MFDgN5XJywxgbplVdeUU9Y8uXLJ7/88ousXLlSLe7HlDc8YSlfvrxcf33s6U94soMLJyJUxvTqq69KqVKllIHExRYbBaAO9913n9xzzz3y7YndcuzP45I9U7b/u3ge+ULuKHi7iFyWolmLSJ5seSRH1hzqO+g8adIkFRnLnDnzFXJCf/Sjv/3tb+q7M2fOqHVAa9askVWrVqmLOD7DO2JQ15MnT0rTpk1N9VFm8iYBK4MUb7Y4uLWm1sHR3orWdpuPzZs3S5YsWZTxwH0V0QuMY2AYMNsD98Nt27ZJly5dZNasWWrWBu7VuM/hHqXz4Dv8jd1B8YqB48ePq014MNbBLBBMZ3/ggQfkr3/9qzz55JPqvBgzNW/eXOXp0aNHcDpIElpK85EEiF48BQaJ+DFpR6/bgBAm5vXnzZv3iifi+KHCpISHIWO138/mA2bik08+UYv7wQZcMeCGWUNkCOtuYESw3gZ5Bw0aJJs2bVJPTnBhg3nAk5NYCRsF4PjevXunyQqDWLx4cbntttvUtLl58+apOuBiCLOAz82m9MwHpt3dfPPNUq1aNfnf//6nzAkMEYxHpIsuQtPoSzCvTP4lYGWQ4l8q/mwZtfanrpFaZUXrZJoPPCjFPW7UqFFpXoiMTXC2b9+u3jkWKXI/bdo0wbGIbMCQjB8/Xt139S6faDMMCR6e4cHZVVddpUxEnTp10tzP8EBv9erVavo5dgpFHhgUPDTUCfd4REeM5w5OT0m8pTQfibPjkSYJ+NV84MnIs88+K8OHD1f/YbCNtTV4KoKLFt6RAtOAlzX2799fhYYxiMdgvWDBgjJ48GCZPHmy/PHHH+pvvE8FO41hqhvW5iB/2bJllYHBbmQffvihMh8Y2OMpDqIp+AzvXIExwIUUT29wMcbfjz/+uJpuh/PAIMEc4XiEnRGZ+OKLL9TnWPeDiyuiJ4h8ICoGo4njx44dq6bnLViwQK699lplNrDRAKI1//rXv9T8WZioFi1aqPVCeAL1008/Se3atdVmB4iG4MkUWMBk4akR3i0Dc4R/YxrgmDFjTEV/THY3ZrORgJVBio3VZFFJIECtkwDRI6ewonUyzQci+XiohnsiHuAhIbKBew7uIzAD4QlRDUQq8GAVszpgPnDfw//xb21WMJ0c9y2YCdwncU7MLGjWrFnolLin4f4Eg4LpWJiWFW4+dB48HMT9m8kcAZoPc5yYywIBv5qPjz76SF1sPv/8cylTpowK52JK1X/+8x81WMcAGwn/x45j48aNUxe2H374QQ3MYUxat24tL774ooqOgBPMAAwFLoKYU4roBRa14T0ruLhhyhu2OMa5cMHEhRDf33HHHeoFkTovpnhhIwGYHLzlHsYIpgDGAU+EME0Mc1xRX5gQbEAA04Rdz/BCSZQB0wOTgYs5Lsx4AoXd0mBAYExgPHBRxntjEAXBhRlREUQ7cH7U75ZbblFTwN577z1lqHBTw9QtmDTU6d1331UccD4m7xGwMkjxXmuDXWNqHRz9rWidTPOhX5SMxeR6ehTWWWD9Bu49mKERnmAGsJYVL0rGwzucA+YD07KMO3Sijbhn4YEd8mGdBx4GGqMaRvOB+xemUOMei/PD3MAIPf/88+q+F60+wek18bWU5iM+XsydAAG/mg8MxrGOBnNEsVAfFyNc5BAixkULRgO7auC9KogEIFKCixeeviBqgUE51mvAACDioC9miFq88MILKgKhIxl62tUjjzyiysK7W/AEB9O2MMjH9KoOHToI1vcgwoH8ffv2Vfkw1Qv1gMFBxAPGCJ8jWnLnnXeqKAf+jXogQoGyEUJGnZHwhKhSpUoqgoL1QJjahWgGTJSeCobycG49BUvXK3fu3GrzAuPULBgjsIHxwsUbLDhfNoEflgsOsTJIcUH1WYU4CFDrOGB5PKsVrZNpPoBx586d6gEe7lulS5dW9w1M/8VDr/CEe02/fv3UPU9HMLT5gKlAREQnbT7wgA8PydIzHzqqgVkCuAeHJ0TxYT6w3pHJHAGaD3OcmMsCAb+aDwzKcWHEln6YtlS1alU1gIcZQVQEU60Q6kVUAQvgENWA2XjiiSdUJAARCKz9QKQE2xbDyCCKgvxYDBduJnABhCFBFAJPdWBWcCzKxfQm47QrmAEYIURIYCRgKjDQb9eunaorzAZMC8rU5gML5TF9DFO6cLGHCcF58WQH5gbTsmB4MBUL4W48dTKaD+OaFG0+rrvuOnUTQFthimDAUB9wQBj9yy+/VKYlfC2Lhe7GQ20kYGWQYmM1WVQSCFDrJED0yCmsaJ1s84HIO6ZHYSYA7n2tWrVSkfUSJUqkoYnpzZiejCnMxo1OtPnAQ66hQ4eGNsrR064wbRlTiuvXr68iKvXq1QudF2tLcA81GgusqcRWvIjeYwYDZgvgPqYjMx6R2PFq0nw4LoH/K+BX8wHlcDHDDhjYExxhWaQDBw6oKINeSI4dMfD2eCx4QwQCg39crPByRySsA0H4FwYE2wQisoDpXJh6hacyGLQbd7vC0x1EP7A47oMPPlBrPhAKRqQC07+wYQCOgTGBQYDhwBQnfIaF4jAu+uKN7ZeN5kOv+YBRQWQG5eNJEhbUYT0HEowNLriIVmDfdNQzfDcuGAzcHHB+7OqFCA6mgOE/bNuMumOnNewUhrUjMG1M3iNgZZDivdYGu8bUOjj6W9E62eYD1PGACg/zMNjHtF3j2g3jbpxTpkxRD+PCE+6ps2fPVovH9U6OmD6Mh214aIYF54iKYPMWfV/WU75wP8d5Iy1s1ztihZuW4PSUxFtK85E4Ox5pkoCfzQcuUNhO9+uvv1aGQb/EERGPeBNMQ/juY9HOgYXauIhG2hJXH3Px8kX1Z6YMmVTUI95dyuKtf3r5YX4uXLgQMmh6cT7D1MmkbP+5rAxS7K8tS7RCgFpboeetY61onQrzgfsXohlY9G18fwfuv4hM4AEc1iriHWSYGoyEewymaeG+jAeA+l1meNAHQ4EF64hywDggYS0JpipjZyxMM/7000/VOkhE+vUUZLx8GdOG8bAR93wYIr32Mr17sbfUt6e2NB/2cA50KX42H24QFm84vyyX5esT34aqc/zccVn/y3vq301vaCLZMmWTPy/+qf59U54b5fKly3Lp4iXJm/PKBXtW2qTf82HlHDzWOwSsDFK800rWFASodXD6gRWtU2E+QB4mANOfjNELmA/MPsD0qEgJW+7q95thnaJxbSGi74hyYOozEs6FWQHPPfdc6FRYVwJTox8mYsMVTKHWSb/fQ58jOD3EektpPqwz5BliEKD5SH0X+eCbD2Xf6f3y6q+LYhZWK9+9cne+alK2xM2SO3vumPnjyWDlphVPOczrDgLU2x062FELam0HZXeUYUXrVJgPRD6wJgNTgLFpS6IJ6zSwyyOiFNG2xcU0ZLwDDXkizUTADAVE8fEdox2JKiFC85E4Ox5pkgDNh0lQFrNt3P2RyAWRVUfXyI5TX1xxthuyXy/35a8tV2cvKGWKlZaCVxW0WOKVh1u5aSW9MjxhyglQ75Qjdk0B1No1UqS8Ila0ToX5wO6ReNcH1mdgB0Um7xOg+fC+hq5vAc2HfRLtP7pfDh8/LNkvZZeD53+VPy7+IdkyZpXCWQrJ5YwiOa7KLqWLlk5ZhazctFJWKZ44ZQSod8rQuu7E1Np1kqSsQm7SGrtdYWoVNlPB5ilM/iBA8+EPHV3dCpoP++VBWFi/yA+7dGCnKjvmpbrppmU/9eCVSL2Dozm1ptbBIcCWppoAzUeqCfP86s3d2CqPyf8EOEDxv8bGFlLv4OhNral1cAiwpakmQPORasI8P81HgPoABygBEps7IAVKbP62gyM3tQ6O1k61lObDKfIBKpeRj+CIzZtWcLRGS6l3cPSm1tQ6OATY0lQToPlINWGen5GPAPUBDlACJDbNR6DE5m87OHJT6+Bo7VRLaT6cIh+gchn5CI7YvGkFR2tGPqh1sAgEp7W8jgdHa6daSvPhFPkAlUvzERyxedMKjtY0H9Q6WASC01pex4OjtVMtpflwinyAyqX5CI7YvGkFR2uaD2odLALBaS2v48HR2qmW0nw4RT5A5dJ8BEds3rSCozXNB7UOFoHgtNbKdfxIg5sSAlVw5XcJHceDvEmA5sObunmq1jQfnpLLUmWt3LQsFcyDHSFAvR3B7kih1NoR7I4UakVru83HxYsXZffu3bJnzx45ePCg5MqVS2rVqiVFihRJw+7y5cuybt062bVrl2TPnl0aNWokRYsWjch369atUrx4cSlcuHBU/mbyOCKeRwql+fCIUF6uJs2Hl9WLr+5WblrxlcTcbiBAvd2ggj11oNb2cHZDKVa0ttt8LFq0SEaPHi2ZMmWSihUrypYtWxTCGTNmSOXKldXfly5dkgEDBqiXHdeoUUN27Nghp06dkrlz50q5cuVCyGFkYE46dOgg06ZNkypVqlwhh5k8btDQ7XWg+XC7Qj6oH82HD0Q02QQrNy2TRTCbiwhQbxeJkeKqUOsUA3bR6a1obbf52Lx5s2TJkkUZjwwZMsjp06elTZs2kidPHpkzZ45kzJhRtm3bJl26dJFZs2ZJhQoVlBnp1auXnDx5MpQHx9WuXVvOnTunlJg5c6Y6pzGZyeMiGV1dFZoPV8vjj8rRfPhDRzOtsHLTMnN+5nEXAertLj1SWRtqnUq67jq3Fa2TaT42btwoS5YskVGjRqmpUjqtWLFCtm/fLgMHDlTmIjwhaoFjEdmAIRk/frxs2rRJFi9eHMoPQ9KzZ09ZtWqV5M2bVzAt69ChQ3LmzBllXqZOnXqF+TCTx11Kurc2NB/u1cY3NaP58I2UMRti5aYV8+TM4DoC1Nt1kqSsQtQ6ZWhdd2IrWifTfMAMNGjQQCZMmCA1a9ZUnBB9aNKkiXTt2lWaN29+BTtENTp37qwiHxMnTlTmo3fv3ur/+Lc2K3v37pUWLVqoyEf58uVD5zl79qxaDzJ27NgrzIfOZCaP60R1WYVoPlwmiB+rQ/PhR1Ujt8nKTSs4lPzTUurtHy1jtYRaxyLkn++taJ1M84FIw4gRI9Ricj2FasOGDWr9ho5YhFNfvny5Omb+/PlStmxZFdGA+cAUqo4dO4ayo40tW7YMTcUyGou6devKpEmT0jUfsfL4pzekpiU0H6nhyrMaCNB8BKc7WLlpBYeSf1pKvf2jZayWUOtYhPzzvRWtk2k+QHTnzp3Svn17WbBggZQuXVpat24t1apVkz59+lwBfP369dKvXz8ZNGiQNGvWTH2vzQeiG4iI6KTNR/jaDkQ1YhkLM3n80xtS0xKaj9Rw5VlpPgLZB6zctAIJzOONpt4eFzCO6lPrOGB5PKsVrZNtPjCNCtOjqlevrqZbtWrVSpYuXSolSpRIQ3nZsmUycuRIGTx4sDRt2jT0nTYf+fLlk6FDh6rpV0h62tXChQulVKlSofxmjIWZPB7vAimvPs1HyhGzAEY+gtMHrNy0gkPJPy2l3v7RMlZLqHUsQv753orWyTYfoIotcvv37y/FihWTkiVLplm7AXMxffp0tTvVlClTpGrVqlcIMW/ePJk9e7asXr1aMmfOrL5fs2aNDB8+XFauXCm5c+dOYz6w5gPrQ4xrQYwn1Ws+0svjn96QmpbQfKSGK89qIEDzEZzuYOWmFRxK/mkp9faPlrFaQq1jEfLP91a0ToX5wCJzRDMOHz6c5v0dMB7jxo0TRC/atm0rDRs2VO/vQML7ODBNK3/+/LJ//35p3LixdOvWTa3zOHDggFqwXq9ePbV+BAnn2rdvn9rtCu/5GDJkiHoHCBauYzcss3n80wtS2xKaj9Ty5dlFhOYjON3Ayk0rOJT801Lq7R8tY7WEWsci5J/vrWidCvMBsth9CovMjdELGAZMpcLWu5GS8UWBeB9Ijx49Qtnq1Kkjw4YNk6xZs6rPYHDq168fMi86Y/fu3UNrRczk8U8vSG1LaD5Sy5dnp/kIVB+wctMKFCifNJZ6+0RIE82g1iYg+SSLFa1TYT70oB+LyTElKtGEFwieOHFCTb1CRITJOQI0H86xD0zJjHwERmqxctMKDiX/tJR6+0fLWC2h1rEI+ed7K1qnwnxg+1y86yN8fYZ/iAevJTQfwdPc9hbTfNiO3LECrdy0HKs0C06YAPVOGJ3nDqTWnpMs4Qq7SWvsdoWpVWXKlJF27dol3CYe6C4CNB/u0sOXtaH58KWsERvlpptWcKg711Lq7Rx7u0um1nYTd648au0c+6CUTPMRFKUdbCfNh4PwbS6aNy2bgTtcHPV2WAAbi6fWNsJ2uChq7bAAASie5iMAIjvdxETNx8mTJ+X3Y8fl0sWLkjFjJrkqb2617V3GjBmdbhLLj0KAN61gdQ3qHRy9qTW1Dg4BtjTVBGg+Uk2Y509oq939334n589fkMy/HJcM5y9KxrPn5WzpwnIpR1YplL+A5CnInSrc2LU4QHGjKqmrE/VOHVu3nZlau02R1NWHWqeOLc/8fwRoPtgTUk4g3sjHgV3fydnzf0rB+Z9cUbfTFa+XPyqXkHz580nBggVTXncWEB8B3rTi4+X13NTb6wqarz+1Ns/K6zmptdcVdH/9aT7cr5HnaxiP+cAe3Md++kUKzNsctd1/VL1RLtxaTIrfXMrzbPzWAN60/KZo+u2h3sHRm1pT6+AQYEtTTYDmI9WEef64pl3t//Fnubz7gORZszNdckf+WUMKXlNErQFhcg8BDlDco4UdNaHedlB2RxnU2h062FELam0H5WCXQfMRbP1taX08kY+f934vWT75XnJ+9lO6dTvWporkLXGt5MuXz5Y2sBBzBHjTMsfJL7mot1+UjN0Oah2bkV9yUGu/KOnedtB8uFcb39QsHvOxb+/3kvW9byT71wfTbf/RDtWkyI3XS44cOXzDyQ8N4U3LDyqabwP1Ns/K6zmptdcVNF9/K1rnez2xzWCOtzxmvoLM6XkCNB+el9D9DYjHfBw5eEhO/XRI8i/ZFrVhF/JfJcda3Ck33ngjt911mfxWblouawqrY4IA9TYBySdZqLVPhDTRDCtau9F8nD17Vh588EEZPXq0lC9f3gQBZkk1AZqPVBPm+eNa84GLxP59+yTP2q8l2/eHI9I73uh2yVakgBQpfQPpuoyAlZuWy5rC6pggQL1NQPJJFmrtEyFNNMOK1m41H3Xr1pVJkyZJxYoVTRBgllQToPlINWGePy7zAVxHfvpFTvxxSnJt+k6yf3MoRBDv+DhZq4ycvzaf3HBTSUY9XNi3rNy0XNgcVikGAeodnC5Cram1GQI0H2YoMQ/NB/tAygnEM+1KV+bg/l/k7KnTIhcuSoZzF+RypoxyMWdWyX4pg1xT6gYaj5SrllgBHKAkxs2rR1FvryoXf72pdfzMvHqEFa2TaT4uX74s06dPl+LFi8v999+vcOKzWbNmSdGiRdVnf/75pwwaNEiaNGkin332mbz88suSKVMmeeaZZ0LHYEZFeOTjxx9/lGHDhkmzZs2kYcOGMmPGDMmfP79kz55dhg8frsp6+OGHpVevXqHxBsqaPHmyLFiwQH2PMnv37q123Tx58qT07dtX/XfzzTer75cvXy4HDx6Url27SoYMGWT//v3y9NNPqwhMOw0GNQAAIABJREFUtmzZYtbbq/3HTL1pPsxQYh5LBBIxH7rAI0eOqIsNfqhYXJ45c2ZLdeHBqSVg5aaV2prx7KkgQL1TQdWd56TW7tQlFbWyonWyzUe3bt2kUqVK8sgjj4TMh/Gz06dPKxNw9OhRue+++6RBgwayatUqeeedd2ThwoVSqlQpCTcfMB4wHTAvQ4YMUcbgqaeekrVr1ypT06dPH/n555+V0Rg8eLA0bdpULl26JK1bt5YDBw7IhAkT1FhkwIABcv78eVUWDA/O+cADD0jHjh3lwoULql6///67rFy5UnLnzi1r1qyRZ599VuXHcbHqnQpt3XJOmg+3KOHjelgxHz7G4sumWblp+RKIzxtFvX0usKF51JpamyGQbPOByAIWiXfu3DlkPoyfwVg0atRImYfatWurPNpsjBgxQu65557QvxFFKVCggDIoLVq0kCeffFJFNfCAE+eE8cB5YEaMn8FkbN26VRmgpUuXSokSJVQ5eDhap04dGTt2rCob59+xY4dMmTJFvv/+e2nZsqXKBxNTrVo1QX20aTFTbzO8vZqH5sOrynmo3jQfHhLLYlU5QLEI0GOHU2+PCWahutTaAjyPHWpFayfMR/iUKkQVYC4wnapLly7KfMCgtG/fXl555RVlPmA2YDKQtNEINznjxo2Tjz/+WBYvXixLliyRV199Vf0Nw6KPQxTm9ttvl549e8q2bdvksccek3Xr1qmpWefOnVNTsj7//HMZOXKkqsPAgQOlRo0aV0RjcL7wenus28RVXZqPuHAxcyIEaD4SoebNY6zctLzZ4mDXmnoHR39qTa3NEHCD+YCZwNqLW2+9VUVMYD4wxenw4f/bQRNrMl588UW56qqropoPfIE1GzArixYtUhEPmA/8bTQfMDHlypVTUZHjx49L/fr15b///a8MHTpUbe2LKeMwPfgM/8cUrKuvvjqi+QivtxneXs1D8+FV5TxUb5oPD4llsaocoFgE6LHDqbfHBLNQXWptAZ7HDrWidSrMxw033KDWYehoQ/i0q/DIR3gkQ0c+YEiqV6+u3vlRqFAheemll5Q5iBT5CDcf77//vlrj8eabbyrzgIT1JjAbWJTevHlztS4EZufEiRNy7NixNGtBsmbNKvhv7ty5yrxEWgQfrR4e6z6mqkvzYQoTM1khQPNhhZ63jrVy0/JWS1lbEKDewekH1JpamyGQbPMxfvx4FXXAugkYBkQi8O8ePXpIp06dTA3i9UAf58DUqkOHDqmF4ZguNXXqVGUGwteWhJsPTKHCtCm83Bi7YcFIYOH5u+++qxa4582bV+F5/fXXZcyYMYLpWJjyhTR//nyZOHGidO/ePbR2hebj2LHLZjoU85BAogRoPhIl573jOEDxnmZWaky9rdDz1rHU2lt6WamtFa2TaT7QBkQQ2rVrp7asRcI6js2bN0ubNm2kQ4cOofUcWPStXyCoIwj4N3ae0pEPY569e/dK27ZtpWbNmmo9xhNPPBGapqXZYdoVjM6cOXOUQcFWuf/85z9D07dy5syptvYtWbJkCPe3334rDz30UGinLXyhd9eaOXNmqI6R6hRebysauv1YRj7crpAP6kfz4QMRTTbByk3LZBHM5iIC1NtFYqS4KtQ6xYBddHorWifbfAALBuUwIXgHBwb8TifUBXXKly8f3zmWoBg0HwmC42HmCdB8mGfl9ZxWblpeb3sQ60+9g6M6tabWZgikwnyYKZd5vEWA5sNbenmytjQfnpQtoUpzgJIQNs8eRL09K13cFafWcSPz7AHU2rPSeabiNB+ekcq7FaX58K528dacN614iXk7P/X2tn7x1J5ax0PL23mptbf180LtaT68oJLH60jz4XEB46g+b1pxwPJBVurtAxFNNoFamwTlg2zU2gciurwJNB8uF8gP1aP58IOK5trAm5Y5Tn7JRb39omTsdlDr2Iz8koNa+0VJ97aD5sO92vimZjQfvpEyZkN404qJyFcZqLev5Ey3MdSaWgeHAFuaagI0H6kmzPMLzUdwOgEHKMHRGi2l3sHRm1pT6+AQYEtTTYDmI9WEeX6ajwD1AQ5QAiQ2zUegxOZvOzhyU+vgaO1US2k+nCIfoHIZ+QiO2LxpBUdrRj6odbAIBKe1vI4HR2unWkrz4RT5AJVL8xEcsXnTCo7WNB/UOlgEgtNaXseDo7VTLaX5cIp8gMql+QiO2LxpBUdrmg9qHSwCwWmtlev4ja/ekhCo7x/aldBxPMibBGg+vKmbp2pN8+EpuSxV1spNy1LBPNgRAtTbEeyOFEqtHcHuSKFWtLbbfFy8eFF2794te/bskYMHD0quXLmkVq1aUqRIkTTsLl++LOvWrZNdu3ZJ9uzZpVGjRlK0aNGIfLdu3SrFixeXwoULX/H96dOn5a233lJlFSpUSBo3biw5c+Z0RCcvF0rz4WX1PFJ3mg+PCJWEalq5aSWheJ7CZgLU22bgDhZHrR2Eb3PRVrS223wsWrRIRo8eLZkyZZKKFSvKli1bFK0ZM2ZI5cqV1d+XLl2SAQMGyNq1a6VGjRqyY8cOOXXqlMydO1fKlSsXogsjA3PSoUMHmTZtmlSpUiUN+RMnTkjLli3l8OHDUrduXXnnnXeU2XnzzTclT548Nqvk7eJoPrytnydqT/PhCZmSUkkrN62kVIAnsZUA9bYVt6OFUWtH8dtauBWt7TYfmzdvlixZsijjkSFDBkFkok2bNsoMzJkzRzJmzCjbtm2TLl26yKxZs6RChQrKjPTq1UtOnjwZyoPjateuLefOnVOsZ86cqc5pTDge53zjjTekQIECcvz4cWnSpIm0b99eOnfubKtGXi+M5sPrCnqg/jQfHhApSVW0ctNKUhV4GhsJUG8bYTtcFLV2WAAbi7eidTLNx8aNG2XJkiUyatQoNVVKpxUrVsj27dtl4MCBylyEJ0QtcCwiGzAk48ePl02bNsnixYtD+WFIevbsKatWrZK8efMKpmUdOnRIzpw5o8zL1KlT05iPCxcuSPPmzaVOnTrSo0ePUJGIsKxevVoQgYlUFxtl81RRNB+eksublaX58KZuidTayk0rkfJ4jLMEqLez/O0snVrbSdvZsqxonUzzATPQoEEDmTBhgtSsWVNBQYQC0YauXbsqMxCeENVAFAKRj4kTJyrz0bt3b/V//FsbhL1790qLFi1UJKN8+fKh05w9e1atBxk7dmwa86HL7d69uzRr1iyUf/ny5TJmzJiQiXFWOe+UTvPhHa08W1OaD89KF3fFrdy04i6MBzhOgHo7LoFtFaDWtqF2vCArWifTfCAaMWLECLWYXE+h2rBhg1q/oSMW4bBgBnDM/PnzpWzZsiqiAfOBKVQdO3YMZUcbsX5DT8XSX8B8YD3HpEmT0pgP/fnkyZPTmBWaj8S6K81HYtx4VBwEaD7igOXxrFZuWh5veiCrT72DIzu1ptZmCCTTfKC8nTt3qjUVCxYskNKlS0vr1q2lWrVq0qdPnyuqs379eunXr58MGjQoFJ3Q5gPRDeO6DG0+wtd2JGo+Vq5cKfnz5zeDiHlEhOaD3SDlBGg+Uo7YNQVwgOIaKWypCPW2BbMrCqHWrpDBlkpY0TrZ5gPTqDA9qnr16mq6VatWrWTp0qVSokSJNCyWLVsmI0eOlMGDB0vTpk1D32nzkS9fPhk6dKiafoWkp10tXLhQSpUqFcofzXxg2lX9+vVV1KVevXqh/Fh/Mm7cOBWJyZEjhy36+KEQmg8/qOjyNtB8uFygJFbPyk0ridXgqWwiQL1tAu2CYqi1C0SwqQpWtE62+UCTsUVu//79pVixYlKyZMk0azdgLqZPn652p5oyZYpUrVr1Ckrz5s2T2bNnq4XhmTNnVt+vWbNGhg8fLohY5M6dO435wJoPrA8xrgXRa0nw/o9hw4ap/Hpa2IEDB1TZXHBuvoPSfJhnxZwJEqD5SBCcBw+zctPyYHMDX2XqHZwuQK2ptRkCqTAfiDogmoH3axjf34HBP6IOiF60bdtWGjZsqN7fgYR3dmCaFqZC7d+/X70MsFu3bmqdB8wCFqwjgoFIhjYS+/btU7td4T0fQ4YMUe8AwcJ17IaFhPUmffv2VbtnVapUST799FN58skn1eJ0bNPLZJ4AzYd5VsyZIAGajwTBefAwDlA8KJqFKlNvC/A8dii19phgFqprRetUmA80BQN8TG0yRi9gPjCVClOfIiXjiwLxPhDjFrnYMhcRjKxZs6pD9bQqbV70+bC7lV4rgvKwkP25554LFYe1JzA+ejqXBeyBOpTmI1ByO9NYmg9nuDtRqpWblhP1ZZnWCFBva/y8dDS19pJa1upqRetUmA9tDLCYHFOiEk14gSDeUo6pV1YWh+PlhOfPn1fn4ZvNE1OD5iMxbjwqDgI0H3HA8nhWKzctjzc9kNWn3sGRnVpTazMEUmE+sJ0t3vURvj7DTH2Yx50EaD7cqYuvakXz4Ss5020MByjB0Rotpd7B0ZtaU2snCGChN6ZWlSlTRtq1a+dEFVhmCgjQfKQAKk+ZlgDNR3B6BAcowdGa5oNaB4tAcFrL63hwtHaqpTQfTpEPULk0H8ERmzet4GhN80Gtg0UgOK3ldTw4WjvVUpoPp8gHqFyaj+CIzZtWcLSm+aDWwSIQnNbyOh4crZ1qKc2HU+QDVC7NR3DE5k0rOFrTfFDrYBEITmt5HQ+O1k61lObDKfIBKpfmIzhi86YVHK1pPqh1sAgEp7W8jgdHa6daSvPhFPkAlUvzERyxedMKjtY0H9Q6WASC01pex4OjtVMtpflwinyAyqX5CI7YvGkFR2uaD2odLALBaS2v48HR2qmW0nw4RT5A5dJ8BEds3rSCozXNB7UOFoHgtJbX8eBo7VRLaT6cIh+gcmk+giM2b1rB0Zrmg1oHi0BwWmvlOv56/tcTAtXyWMuEjuNB3iRA8+FN3TxVa5oPT8llqbJWblqWCubBjhCg3o5gd6RQau0IdkcKtaK13ebj4sWLsnv3btmzZ48cPHhQcuXKJbVq1ZIiRYqkYXf58mVZt26d7Nq1S7Jnzy6NGjWSokWLpslz+vRpeeutt9R5ChUqJI0bN5acOXOmyXP48GF55513Qnnq1KlzxXkcEc1jhdJ8eEyweKv7559/StasWSVDhgxpDr106ZKcO3dO/QjDE36AOXLkuOIY5EfC+eJJNB/x0PJ2Xis3LW+3PJi1p97B0Z1aU2szBOw2H4sWLZLRo0dLpkyZpGLFirJlyxZVzRkzZkjlypXV3xjvDBgwQNauXSs1atSQHTt2yKlTp2Tu3LlSrlw5lefEiRPSsmVLgbmoW7euMhgwMm+++abkyZNH5dm6das88sgjUqZMGWVe3njjDWV6pkyZIlWrVjWDh3n+fwI0Hz7tChs2bJC+ffuGWjds2DC5//770/yA8A/8yEaOHCkZM2aUQ4cOSbt27eTo0aPqR7ds2TIpUKCA4InB/Pnz5bnnnlPHDxw4UB588EHT5Gg+TKPyfEYOUDwvYVwNoN5x4fJ0ZmrtafniqrwVre02H5s3b5YsWbIo44GHrHh42qZNG2UY5syZo8Y227Ztky5dusisWbOkQoUKyoz06tVLTp48GcqD75AfhgLjnuPHj0uTJk2kffv20rlzZzUO6t27t4qE/Pvf/1bnxWdPPfWUirwsXrxYfcZkjgDNhzlOnsu1ceNGKVy4sJQuXVq++eYb5dbh5PF0oEGDBjJ9+nQpWbKkdO3aVf1Q7733XnniiSfU/+HoYTbg6IcMGSL79u2Ttm3bquPPnz+vTMzChQtNhxppPjzXfRKusJWbVsKF8kDHCFBvx9DbXjC1th25YwVa0TqZ5gPjmCVLlsioUaPSzNJYsWKFbN++XT0IjTTgnzZtmuBYRDZgSMaPHy+bNm1KYxBgSHr27CmrVq2Sq666Spo3by6YQtWjR48Qd0RPVq9eLYiuILVu3VqqVasmffr0CeXBWAl1pPmIr7vSfMTHy5O5f//9d2UoEHL85Zdf1A9H/1AQIfnqq6+kU6dOyuXjR4YnBoiCPPzww/L2228Lfug///yz+qEijRgxQkVMqlSpYooHzYcpTL7IZOWm5QsAAWsE9Q6O4NSaWpshkEzzgXEIHpZOmDBBatasqYpHZANjFTw4hWEIT4hqIFKBcczEiROV+UDEAv/Hv7VZ2bt3r7Ro0UJFO2666SZ1zu7du0uzZs1Cp1y+fLmMGTNGGZS8efPK7Nmz1RQrREMwSwSRD9ThscceS3OcGU5Bz0Pz4eMegPUeY8eOFfyA8KO544475Ntvv1VhQm0+cEPBjwlTrxDRgIPPnz+/nD17Vk2tQj6Yj19//TVkPvAZfshmp17RfPi4k4U1jQOU4GiNllLv4OhNram1GQLJNB8Y3ONhJ2Zh6ClUeGCK9RvaEITXCeMdHIOIRNmyZUPTpTAtq2PHjqHs6M9Y44HpVsiHB6qTJ0+W8uXLRzUfMDYwLD/88EMoD9aM6LqZ4cM8/0eA5sPHPQG7QMBsYE7k559/rkKPmJuIUCKeJMBA4AeI9SBTp05VP8SlS5eq8CbMB6IlMCPY/QFrQPBvJJgPLNYy/pDTwwjzgTKZSIAESIAESIAE3E8A0YBEUjLNB8rfuXOnijQsWLBATSOPNPVJ13P9+vXSr18/GTRoUCgSoddqwFQgIqKTNh8zZ86UW265JV3zsXLlSsmXL5+MGzdOmR4YHMwoefXVV+W1115TURBEP7jmw3yPofkwz8qzOeHW4epff/11+e2339RCK0ynwg8Fuze8//77KtyI8CZ+VAhXHjt2TP1QMQ0LBsQY+YCRwKKtu+66yxQTRj5MYfJFJj4d9YWMphtBvU2j8nxGau15CU03wIrWyTYfOtpQvXp1NTWqVatW6iFpiRIl0rQHG+RgBsfgwYOladOmoe+0+YB5GDp0aGgXTz3tCutXr732Wqlfv76KqNSrVy90LGZ9aMOBmSTIgwe1iKLoNG/ePDV7BAYFs0aYzBGg+TDHyVO58GPDVnLYDg47M+BCAmeOhVPYFQJGBIbi6quvVuHJ22+/Xe1n3a1bN7XOA1vR4QkCtphDhAQ/UnyHBee4EDRs2FBFMm644QZTXGg+TGHyRSYrNy1fAAhYI6h3cASn1tTaDIFkmw+UifWq/fv3l2LFiqmNcoxrNzDewQY6iGBE2/IWBgFTzzEGypw5s2rGmjVrZPjw4co0YME5HrYWL15czQRB0lO+Dhw4oM6LB7d4QPvCCy+oMZJOehoYzYeZ3vH/8tB8xMfLE7nxo5k0aZLgB6eT8UeJXSAeffRR9dXdd9+tfsjYBWv//v1q5ytMqYJpgUHBjlnGHzeOQXgRYdDwd4dEg0Pz4Yluk5RKcoCSFIyeOQn19oxUlitKrS0j9MwJrGidCvOBReaIZuAdHMb3d2BsgsgEohfYkRMPRjF+QcK0c0zTQjQCYxv9gBXTy2EosGAdUQ5EO5D06wkwPb1SpUry6aefypNPPqnWzdauXVs9eMWULyyCxxoPPHzF33gwe8011yiDwmlX5rs4zYd5Vp7LiR8L1m5EemHgmTNn1La5+uU5unH4wWIuI3Z2CP8hYU9smJTwN37GAkPzEYuQf763ctPyD4XgtIR6U+vgEAhOS638rlNhPkAeJgDrLYzRC5gPTKXC9KhICVvu6l05sfbVuI0uttVFlEO/NDn8fWY4H3YGhanRD1rx7g+U98EHH4SKw3lgYMLHUsHpLYm1lOYjMW48Kg4CNB9xwPJ4Vis3LY83PZDVp97BkZ1aU2szBFJhPhD5wHoLLCbXG9+YqUt4nnPnzqk3mWPqVbT1GXjIigezyBPNUMCE4FzYnIemIxEluNtVYtR4VFwEaD7iwuXpzBygeFq+uCtPveNG5tkDqLVnpYu74la0ToX5wEY4WH+KdRW5c+eOuz08wH0EGPlwnya+qxHNh+8kjdogKzet4FDyT0upt3+0jNUSah2LkH++d5PWmD6OqU7YQAcb5zD5gwDNhz90dHUraD5cLU9SK+emm1ZSG8aTRSRAvYPTMag1tQ4OAbY01QRoPlJNmOcXmo/gdAIOUIKjNVpKvYOjN7Wm1sEhwJammgDNR6oJ8/w0HwHqAxygBEhsmo9Aic3fdnDkptbB0dqpltJ8OEU+QOUy8hEcsXnTCo7WjHxQ62ARCE5reR0PjtZOtZTmwynyASqX5iM4YvOmFRytaT6odbAIBKe1vI4HR2unWkrz4RT5AJVL8xEcsXnTCo7WNB/UOlgEgtNaXseDo7VTLaX5cIp8gMql+QiO2LxpBUdrmg9qHSwCwWktr+PB0dqpltJ8OEU+QOXSfARHbN60gqM1zQe1DhaB4LSW1/HgaO1US2k+nCIfoHJpPoIjNm9awdGa5oNaB4tAcFpr5Tqe//VdCYE61vKWhI7jQd4kQPPhTd08VWuaD0/JZamyVm5algrmwY4QoN6OYHekUGrtCHZHCrWitd3m4+LFi7J7927Zs2ePHDx4UHLlyiW1atWSIkWKpGF3+fJlWbdunezatUuyZ88ujRo1kqJFi0bku3XrVilevLgULlw4zfdnzpxRx//4449y4MABufHGG+Xee++VnDlzOqKTlwul+fCyeh6pO82HR4RKQjWt3LSSUDxPYTMB6m0zcAeLo9YOwre5aCta220+Fi1aJKNHj5ZMmTJJxYoVZcuWLYrWjBkzpHLlyurvS5cuyYABA2Tt2rVSo0YN2bFjh5w6dUrmzp0r5cqVC9GFkYG56NChg0ybNk2qVKkS+g7mpWvXrgJjcvXVV0uhQoVUXhiP5cuXS8GCBW1WydvF0Xx4Wz9P1J7mwxMyJaWSVm5aSakAT2IrAeptK25HC6PWjuK3tXArWtttPjZv3ixZsmRRxiNDhgxy+vRpadOmjeTJk0fmzJkjGTNmlG3btkmXLl1k1qxZUqFCBWVGevXqJSdPngzlwXG1a9eWc+fOKdYzZ85U59QJ5mPZsmXKkFx33XXqY0RAWrduLZ06dZLOnTvbqpHXC6P58LqCHqg/zYcHREpSFa3ctJJUBZ7GRgLU20bYDhdFrR0WwMbirWidTPOxceNGWbJkiYwaNUpNldJpxYoVsn37dhk4cKAyF+EJUQsci8gGDMn48eNl06ZNsnjx4lB+GJKePXvKqlWrJG/evAJzcejQIcHUKpiXqVOnpjEfkfDDxLRo0ULq169P8xFn/6T5iBMYs8dPgOYjfmZePcLKTcurbQ5yval3cNSn1tTaDIFkmg+YgQYNGsiECROkZs2aqnhEKJo0aaKmQDVv3vyKKsEQIAqByMfEiROV+ejdu7f6P/6tzcrevXuVcUB0pHz58qHznD17Vq0HGTt2bEzz8fvvv6u8iKJEqosZXkHNQ/MRVOVtbDfNh42wHS6KAxSHBbC5eOptM3AHi6PWDsK3uWgrWifTfCAaMWLECLWYXE+h2rBhg1q/oSMW4Wiw/gLHzJ8/X8qWLasiGjAfmELVsWPHUHa0sWXLlqGpWPoLmI+6devKpEmT0jUfOO9TTz0lH330kaxcuVJy585ts0reLo7mw9v6eaL2NB+ekCkplbRy00pKBXgSWwlQb1txO1oYtXYUv62FW9E6meYDjd65c6e0b99eFixYIKVLl1ZrLKpVqyZ9+vS5gsn69eulX79+MmjQIGnWrJn6XpsPRDeM6zK0+Qhf22HGfOCcMCfz5s27YtG6rUJ5uDCaDw+L55Wq03x4RSnr9bRy07JeOs9gNwHqbTdx58qj1s6xt7tkK1on23zodRXVq1dX061atWolS5culRIlSqTBgsXgI0eOlMGDB0vTpk1D32nzkS9fPhk6dKiafoWkp10tXLhQSpUqFcofy3ygPsOGDROsOwnfLctunbxcHs2Hl9XzSN1pPjwiVBKqaeWmlYTieQqbCVBvm4E7WBy1dhC+zUVb0TrZ5gNNxxa5/fv3l2LFiknJkiXTrN2AuZg+fbranWrKlClStWrVK2ghQjF79mxZvXq1ZM6cWX2/Zs0aGT58+BVTpvSaD6wPMa4FwTFYb9K3b1/58ssvBabl2muvtVkZ/xRH8+EfLV3bEpoP10qT9IpZuWklvTI8YcoJUO+UI3ZNAdTaNVKkvCJWtE6F+cCgH9GMw4cPp3l/B4zHuHHjlBFo27atNGzYUL2/Awnv7MA0rfz588v+/fulcePG0q1bN7XOAy8IxIL1evXqqfUjSDjXvn371G5XeM/HkCFD1DtAsHAdu2GdP39eLVD/+eefVeQDLxiEUdHp9ttvV1v+MpkjQPNhjhNzWSBA82EBnscOtXLT8lhTWV0Rod7B6QbUmlqbIZAK84FysfsUFpkboxcwDJhKhSlQkZLxRYF4H0iPHj1C2erUqaNMRNasWdVnMDjYMlebF52xe/fuaq0IjAamfcEAhSecA4vOYXSYzBGg+TDHibksEKD5sADPY4dygOIxwSxWl3pbBOihw6m1h8SyWFUrWqfCfGhjgMXk2No20YQXCJ44cUJNvaJRSJRico6j+UgOR54lHQI0H8HpHlZuWsGh5J+WUm//aBmrJdQ6FiH/fG9F61SYD2yfi3d9cEtb//Qxmg//aOnaltB8uFaapFfMyk0r6ZXhCVNOgHqnHLFrCqDWrpEi5RVxk9bYXQpTq8qUKSPt2rVLedtZgD0EaD7s4RzoUmg+giO/m25awaHuXEupt3Ps7S6ZWttN3LnyqLVz7INSMs1HUJR2sJ00Hw7Ct7lo3rRsBu5wcdTbYQFsLJ5a2wjb4aKotcMCBKB4mo8AiOx0E2k+nFbAvvJ507KPtRtKot5uUMGeOlBrezi7oRRq7QYV/F0Hmg9/6+uK1tF8uEIGWyrBm5YtmF1TCPV2jRQprwi1Tjli1xRArV0jhW8rQvPhW2nd0zCaD/dokeqa8KaVasLuOj/1dpceqawNtU4lXXedm1q7Sw8/1saX5uObb75Rb6MsWbKk5MyZ04+6eapNNB+ekstSZXnTsoTPcwdQOSBHAAAgAElEQVRTb89JlnCFqXXC6Dx3ILX2nGSeq7AvzcfixYvl2WefVWIUKVJEvZXyzjvvlJtuukm9WCZDhgyeE8rLFab58LJ68dWdN634eHk9N/X2uoLm60+tzbPyek5q7XUF3V9/X5qPadOmya5du+Thhx+WDz/8UJYtWyanTp0KqdGlSxf1HaMi9nRQmg97OLuhFN603KCCfXWg3vaxdrokau20AvaVT63tYx3UknxnPi5fvixdu3aVTp06yV133RXS9dixY9K6dWu59tprZd++fXL27FnBWzMLFiwYVO1tazfNh22oHS+INy3HJbC1AtTbVtyOFkatHcVva+FWtD7aYnRCdS2w6KmEjuNB3iTgW/PRoUMHqVGjRhpVNmzYIKtXr5aRI0fKY489JgUKFFBvzuQ0rNR2XpqP1PJ109mt3LTc1A7WxRwB6m2Okx9yUWs/qGiuDVa0ttt8XLx4UXbv3i179uyRgwcPSq5cuaRWrVpqyr0x4cH0unXr1KyY7NmzS6NGjaRo0aIRgWzdulWKFy8uhQsXTvP9uXPnBGuKUdaRI0fU8VWrVpWrr77aHFjmChHwnflAy1566SV55ZVXZOXKlaqT6YQfVLdu3eSdd95RnadXr17y9ttvS8aMGdklUkiA5iOFcF12ais3LZc1hdUxQYB6m4DkkyzU2idCmmiGFa3tNh+LFi2S0aNHS6ZMmaRixYqyZcsW1cIZM2ZI5cqV1d+XLl2SAQMGyNq1a9VD6R07dqip+HPnzpVy5cqFiMDIwJzg4TWm71epUiUNrddff13GjBmjyipTpozKi/Tyyy/LbbfdZoIss2gCvjQff/75pzRr1kyOHj2qFp6XLl1asmTJIpMnT5Yvv/xSsCD9hx9+kH/84x8qEpItWzb2iBQSoPlIIVyXndrKTctlTWF1TBCg3iYg+SQLtfaJkCaaYUVru83H5s2b1fgOxgOzWE6fPi1t2rSRPHnyyJw5c9TD5W3btgnW+s6aNUsqVKigzAgePp88eTKUB8fVrl1bEN1AmjlzpjqnMW3cuFFFVEqVKqU+RvQD0/mbNm0qPXr0MEGWWXxtPtA4dKQpU6bIa6+9lkbtQYMGKWOC9R5wvTAijHyk9gdB85Favm46u5WblpvawbqYI0C9zXHyQy5q7QcVzbXBitbJNB8Y7C9ZskRGjRqVZhbLihUrZPv27TJw4MCI4zdELXAsxngwJOPHj5dNmzalGe/BkPTs2VNWrVolefPmFUzLOnTokJw5c0aZl6lTp15hPsLp4RisL65UqZI6F5N5Ar6MfBibD2f7888/qw513XXXheYBovPicyxOp/kw32ESyUnzkQg1bx5j5ablzRYHu9bUOzj6U2tqbYZAMs0HzECDBg1kwoQJUrNmTVU8Hizj9QkYuzVv3vyKKiGq0blzZxX5mDhxojIfvXv3Vv/Hv/V4b+/evdKiRQsV+ShfvnzoPNiMCOtBxo4dG9V8YFx5/PhxWbNmjbz44ovqHDfffLMZPMzz/xPwpfnAvL0PPvhA7Wh14403qoVD3FbXuT5P8+Ece7tL5gDFbuLOlke9neVvZ+nU2k7azpZlRetkmg9EFkaMGKHW6OopVNg4COs3dMQinBRmteCY+fPnS9myZVVEA+YDU6g6duwYyo42tmzZMjQVS3+BcWPdunVl0qRJUc3Hq6++qqIpSNi8CK9uYIqPgC/NBzoNFpwbk37ZIMJjeOEgox3xdRQruWk+rNDz1rFWblreailrCwLUOzj9gFpTazMEkmk+UN7OnTulffv2smDBArV+F2ssqlWrJn369LmiOuvXr5d+/fqJnl6PDNp8ILqBiIhO2nyEr+0wYz6wLuTChQtq5yucExsZYU0Jk3kCvjMfuqNdf/318uijj6rQ2LfffiuffPKJYKcCdBrseIA3nTPZQ4Dmwx7ObiiFAxQ3qGBfHai3faydLolaO62AfeVb0TrZ5gPTqDA9qnr16mq6VatWrWTp0qVSokSJNEDwMmm8RmHw4MFqAbhOekyYL1++NK9W0NOuFi5cGFpAjmPMmA9jwVg3DGPE9cPx9U9fmg/MBUQ4DYPe8PT777+rfaAZ+Yivo1jJTfNhhZ63jrVy0/JWS1lbEKDewekH1JpamyGQbPOBMvHAuH///lKsWDEpWbJkmrUbMBfTp09Xu1NhkyG8dyM8zZs3T2bPnq12N82cObP6Gus1hg8frl7JkDt37tAhes0H1ocY14JEaztm2rz//vs0H2Y6hyGP78wH2oZdDtBxsP8zTUacPSIF2Wk+UgDVpafkAMWlwqSoWtQ7RWBdeFpq7UJRUlQlK1qnwnxgkTmiGYcPH07z/g4Yj3HjxgmiF23btpWGDRuq93cgYe0vpmlhlsv+/fulcePGanoUHkwfOHBALVivV6+eWj+ChHPt27dPbU6E93wMGTJEvQMEC9f1bljYXQvv/sB/GFtimhcWw2OWDY5hMk/Al+ZDLzh64okn1JsuCxYsGHK75tEwZ7II0Hwki6T7z2PlpuX+1rGG4QSod3D6BLWm1mYIpMJ8oFzsPoVF5sboBQzD0KFDBbuXRkrGFwXifSDGd3HUqVNHhg0bJlmzZlWHwuDUr18/ZF70+bp3767WdaAsLGJ/7rnn0hSFLXaxkJ0Pus30jv+Xx5fmY+vWraqD6LdPorn33nuv2qoNThY7YLGjxNdRrOSm+bBCz1vHcoDiLb2s1pZ6WyXoneOptXe0slpTK1qnwnxoY4DF5NgGN9GENb8nTpxQD6OtrPtFfTA9C1ERPY0r0ToF9Thfmg8tJsJnCLd98cUX6gUz69atU19xwbm93Z3mw17eTpZm5ablZL1ZdmIEqHdi3Lx4FLX2omqJ1dmK1qkwH5jNgulN4eszEmsdj3IDAd+YD8wF/Pjjj9ULaaJFNTAH8ODBg+pFg3Sr9nU/mg/7WDtdkpWbltN1Z/nxE6De8TPz6hHU2qvKxV9vN2mN3a4wtapMmTLSrl27+BvDI1xJwDfmA/stt2nTRu06oP+777771FsnaTac7Xs0H87yt7N0N9207Gx3UMui3sFRnlpT6+AQYEtTTcA35gOLgX755Re55ppr5LPPPlMLiTDlSqe7775b/vrXv6qt07ADAtd8pLpr/b/z03zYx9rpkjhAcVoBe8un3vbydrI0au0kfXvLptb28g5iab4xH5HEw+IiGJAdO3bIRx99xDUfDvVwmg+HwDtQLG9aDkB3sEjq7SB8m4um1jYDd7A4au0g/IAU7UvzgZfHZMmSRe655540EQ7MHfz111/l6quv5poPGzs4zYeNsB0uijcthwWwuXjqbTNwB4uj1g7Ct7loam0z8AAW51vz8dRTT6n9m5955hn1pnOYESZnCNB8OMPdiVJ503KCunNlUm/n2NtdMrW2m7hz5VFr59gHpWRfmg+Ih92v8OKZ//znP0rLxx9/XB544AG56qqrgqKta9pJ8+EaKVJeEd60Uo7YVQVQb1fJkdLKUOuU4nXVyam1q+TwZWV8az60WliIjjdbPv3003L06FHp0qWL+i9Tpky+FNSNjaL5cKMqqakTb1qp4erWs1JvtyqT/HpR6+QzdesZqbVblfFPvXxpPhD1wI/nt99+k2+//VbtgrV+/XqlGkzHO++8Y+ntlv6R356W0HzYw9kNpfCm5QYV7KsD9baPtdMlUWunFbCvfGptH+ugluRL8zFnzpzQdKvOnTvLddddp7bgLVSokDIduXPnlgwZMgRVc9vbTfNhO3LHCuRNyzH0jhRMvR3B7kih1NoR7I4UakXr/mvyJ1TnMfcdS+g4HuRNAr40HydPnpSXXnpJXn75ZWnfvr106tRJGQ4mZwjQfDjD3YlSrdy0nKgvy7RGgHpb4+elo6m1l9SyVlcrWtttPi5evCi7d++WPXv2yMGDByVXrlxSq1Yt9XJpY8IU/HXr1smuXbske/bs0qhRIylatGiaPKdPn5a33npLnQcPqxs3biw5c+ZUeXA83iGHXVPDH15fuHBBKlasqDY5YjJHwJfmQzcd06+mTZsmy5cvF0RA2rVrRxNirl8kNRfNR1JxuvpkVm5arm4YKxeRAPUOTseg1tTaDAG7zceiRYtk9OjRako9DMCWLVtUNWfMmCGVK1dWf8MwDBgwQNauXSs1atRQ7347deqUzJ07V8qVK6fynDhxQlq2bKk2K6pbt66ang8j8+abb0qePHkExqR+/frquPDE6fxmekbaPL42H7qpP/zwgwwcOFC++eYb6d+/vzRv3pxvOI+/ryR8BM1Hwug8dyAHKJ6TzFKFqbclfJ46mFp7Si5LlbWitd3mAxsK4VUKMB6ISMAktGnTRhkGTMHPmDGjbNu2TW00NGvWLKlQoYIyI7169RLMktF58B3+fuONN6RAgQJy/PhxadKkiZo9g4fXSIiyGBNMB46DiVm5ciV3U42j1/nSfGCL3SFDhkTFAPeLtR9M9hCg+bCHsxtKsXLTckP9WYf4CFDv+Hh5OTe19rJ68dXditbJNB8bN26UJUuWyKhRo9RUKZ0wxtu+fbt6qAxzEZ4w4wXHwhTAkIwfP142bdokixcvDuWHIenZs6esWrVKmQY8lK5Tp4706NEjdDpET1avXi2IrkQqBwYF0ZC+ffuq45nME/Cl+di6dat88cUX6k3mefPmVXP2ED5D582RI4f6PFJHMo+NOeMhQPMRDy1v57Vy0/J2y4NZe+odHN2pNbU2QyCZ5uPQoUPSoEEDmTBhgtSsWVMVj8gGIhJdu3aNOOBHVAORCkQ+Jk6cqMxH79691f/xbz3227t3r7Ro0UJFO2666SZ1zu7du0uzZs1CzcSU/TFjxiiDgrFkeHr++edl6dKlaoqW0RyZ4RT0PL40H0EX1W3tp/lwmyKpqw8HKKlj68YzU283qpKaOlHr1HB141mtaJ1M84FF3iNGjFCLyfX0qA0bNqj1G9EMAQwDjpk/f76ULVtWLRSH+cC0rI4dO4Zwo41Y44FpU8iHdR6TJ0+W8uXLmzIf+/fvVwvSx44dK7Vr13ajjK6uk2/NBzrWe++9pxYhYUeDSpUqqYgHk/0EaD7sZ+5UiVZuWk7VmeUmToB6J87Oa0dSa68plnh9rWidTPOBFuzcuVOtu1iwYIGULl1aWv9/7J0HmFXV1f7f26b33vvQBARBsKAoicGKvZcYu/FL1C8aMXbUxMSWaCzJp8b4t4uKvSuCRsUQFakD03vv5fb/szaZgWHarWefc+46z8MjMvvstfb7O2f2fe9uZ52Fgw8+GNdee+2YBtJ5btdddx1uuummkRGMYfNBpmJ47QbdOGw+nnjiCcycOXNS80HrOfaeqk91Dq8jpilZfGi198+aLs3Hhg0bxPDZvhf920UXXcRTrrx/Tvy6g82HX/Jp6mZ/Oi1NNZSTFQow79B5EJg1s/ZEgUCbD5pGRdOjDjnkEDE16swzzxRTnfLz80el8/rrr+Ouu+7CzTffjJNPPnnkZ8PmIyEhAbfffvvINrnD065eeuklZGVlibUbNKJy9NFHj9xLa0vuvfdeMcpCU/aHLzq8+uyzzxa7qS5atMgTWbjMPgroznwMP2i0x/PKlSuF0bDZbPj666+FU6YzP/ZeUMRPRPAVYPMRfI3VEoE/oKiFhDJ5MG9ldFZDFGatBgrK5OAP60CbD2oxbRJEO5VmZ2ejqKho1NoN+sz3+OOPg0YwHnnkERx00EFjRHr22Wfx1FNPicXjZrNZ/Pyjjz7CqlWrRnapolGR3Nxc3HHHHeLnw1O+GhsbRb3Da0WG15TQ2R7DU8GUoaKvKLo0H7QQibZR23vu3vC3dORWaXEQ73al3IPM5kM5rWVH8qfTkp07x/deAebtvWZavYNZa5Wc93n7wzoY5oMWmdNoBp3Bsff5HWQQaGSCRi/OPfdcHHfccSPncNC2uDRNiz7rDa/PuOKKK8Q6DzIU9DmRRjlotIMuWktCu1bRzlg0Tf/bb7/Fb3/72zFrOoZn1gyvKfFeXb6DFNCl+aDFReR+yWjsfdntdhx//PGgHQpogRFfyijA5kMZndUQxZ9OSw35cw7eKcC8vdNLy6WZtZbpeZe7P6yDYT4oe1rYTdOf9h69IPNBU6loetR4197Toug8kL1nvdC2ujTKMXwqOdVFhuLBBx8cqYpmy5CpGT7RnEY7aNrXtGnTcPfdd/MUfu8eq1GldWc+qHXDC5Rob+ijjjpq5AEh13zCCSfgH//4B5sPPx4ab29l8+GtYtot70+npd1Wh27mzDt02DNrZu2JAsEwH8Oni9NicvoM5+tFU/DpJHOaejXR7Bc6eJC+qKYytF0vX8FRQJfmg6Ta+6DBww47DGlpaeKwGtqrmaZd0YmYfCmjAJsPZXRWQxT+gKIGCsrlwLyV01p2JGYtm4By8f1hHQzzQdvn0lkftOtUbGysckJwpKApoFvzQYrRATXvvPMOPv30U3R0dIjdEmieX2pqatAE5YrHKsDmI3SeCn86rdBRST8tZd76YTlVS5j1VArp5+dqYk0LvGlqFU11Ou+88/Qjcoi3RDfmgxzx5s2bceSRR4rTKmlIbXieXogzlt58Nh/SESiWgJo6LcUaHcKBmHfowGfWzDp0FOCWBlsB3ZiPL7/8UhwuQ3P66KJDX2hxOY120I4HtEXb8BZrwRaV6x+tAJuP0Hki+ANK6LCmljLv0OHNrJl16CjALQ22AroxH8NC0WKh6upq/PDDD2Jtx5YtW0Y0XLhwoRgZOeWUU0Z2OAi2wFw/wOYjdJ4C/oASOqzZfDDr0FIgdFrLv8dDh7WslurGfNCIx/CWaXuLSf/e0NCAbdu2iYMGaZs2mqLF53wo98ix+VBOa9mRuNOSTUDZ+MxbWb1lRmPWMtVXNjazVlbvUIymG/Pxwgsv4KGHHsJZZ50ljrunUzBphyte9yH/sWbzIZ+BUhlwp6WU0uqIw7zVwUGJLJi1EiqrIwazVgcHPWehG/NBU61oZys6hIZOsxy+li9fjsMPPxwzZ87kdR+SnmQ2H5KElxCWOy0JoksMybwliq9waGatsOASwzFrieKHSGjdmI+9edGBNGRGNm3ahHXr1onpVsMXbdf2xBNPIDo6OkQQy28mmw/5DJTKgDstpZRWRxzmrQ4OSmTBrJVQWR0xmLU6OOg5C12aj32BOZ1ONDY2ipPPP/vsM9x44418cqWCTzWbDwXFlhyKOy3JABQOz7wVFlxiOGYtUXyFQzNrhQUPwXC6NR+00HzHjh0wGo1ISEhAVlYWr/+Q9ICz+ZAkvISw3GlJEF1iSOYtUXyFQzNrhQWXGI5ZSxQ/RELr0nzQmo9zzjkHfX19IxhpJ6y//vWvWLBgQYigVU8z2Xyoh0WwM+FOK9gKq6t+5q0uHsHMhlkHU1111c2s1cVDj9nozny43W7cfPPNqKysxO9//3vEx8ejubkZb7zxBl5++WXce++9WLZsmR5ZqrZNbD5UiybgiXGnFXBJVV0h81Y1noAmx6wDKqeqK2PWqsaji+R0aT4uv/xy0J99Rzlovcfvfvc7cdZHbGysLgBqoRFsPrRAKTA5cqcVGB21Ugvz1gop//Nk1v5rqJUamLVWSGk3T92aD5p2dcQRR4wiY7fbceyxx+Kxxx5DSUmJdqlpLHM2HxoD5ke63Gn5IZ4Gb2XeGoTmY8rM2kfhNHgbs9YgNI2lrDvzQfp/9NFHuPXWW/Hiiy8iPz9/BMnQ0BDo3A9a+zFnzhyNodJuumw+tMvO28y50/JWMW2XZ97a5udN9szaG7W0XZZZa5ufFrLXpfmgdR+333473n77baxYsUJMv6K1H6tXr8aGDRvwwQcf8Fa7Cj6dbD4UFFtyKO60JANQODzzVlhwieGYtUTxFQ7NrBUWPATD6cZ80A5XDz30EFatWoXw8HCQAVm/fj0eeOAB1NbWCrS845WcJ5zNhxzdZUTlTkuG6vJiMm952isdmVkrrbi8eMxanvahElk35oNelrPPPluMaiQmJgp+dNYHGQ6r1Sr+xMTEiHM/+FJWATYfyuotMxp3WjLVVz4281Zec1kRmbUs5ZWPy6yV1zzUIurKfJx33nl4//33xRSrgYEBsb7jzTffHDEjoQaX2kumiwyYwWAY1XyXyyXMWURExBhZSLvIyMgx91D54REkb7Rk8+GNWtouy52Wtvl5mz3z9lYx7ZZn1tpl523mzNpbxbi8twro1nzQ4nLa2erVV18NSfOxdu1a/OY3vxHPg8lkwqOPPoqFCxeK/9+4cSMuu+wy8XcyaHfddZcYEaLzUMjAdXR0iFGi119/HUlJSWIK23PPPYcHH3xQ3EPbFZ966qkeP2tsPjyWSvMFudPSPEKvGsC8vZJL04WZtabxeZU8s/ZKLi7sgwK6Mx/Di8lD3Xx88803yM7ORk5ODr7++mvcdttteO+99+B0OoUpe/zxx1FUVCTOQ6FtiZcuXYrrr79e/PeEE04QZmPXrl3ivrq6Opx77rliShttV3z88cfjpZdeQkZGhkePHJsPj2TSRSHutHSB0eNGMG+PpdJ8QWateYQeN4BZeywVF/RRAV2ZD1rzQd/wz549W8hBH7LXrFkT8jtb0TSq888/H6+88opYfH/ttdeKnb9otINGSLZs2YKLL74YJ554oigTFxcnRkEuuOACYVho1zC676qrrhK63nnnnWLEZNGiRR49dmw+PJJJF4W409IFRo8bwbw9lkrzBZm15hF63ABm7bFUXNBHBXRlPs4444wRGVJSUtDZ2Yl77rkH8+bNE1Ov9l334KNmmrvt3Xffxccff4z7778fO3fuxMqVK0fMB/2SeeSRR8TUKxrRGJ6mRiNHNLWKTAqZj5aWlhHzQf9GWno69YrNh+YeGZ8T5k7LZ+k0eSPz1iQ2n5Jm1j7JpsmbmLUmsWkqad2YD1KdFkQ3NDSIb/I///xzsdXu8CJpWvdAH64POeQQLFu2LGR2vdqxYwcuvPBCYSCSk5NB//+3v/1NGBEyEPRL5o477hAjRmTeXnvtNbEIncwHTb8iM/LOO++INSD0/3SR+ejr6xP1enKR+aCYfLECrAArwAqwAqyA+hUoLi5Wf5KcoWYV0JX52JcC7ehE39jTB2w6XJCmYNGHZhoFGN6OV7PkPEicTNgll1wizAKt/6CrrKwMv/rVr8R0Kpp2RYvP161bhyuvvHLUNDUaNaJ7aRoWGZC9Rz7ISNBo0uLFiz3IAuCRD49k0kUh/sZMFxg9bgTz9lgqzRdk1ppH6HEDmLXHUnFBHxXQtfkYT5Pu7m7ExsbqfuSDFpkPr+0g40ELzWn0h0Y0aL0GGQqamkbrN+bOnStOgr/iiivEOo9DDz0Un332Gd566y0xQlJRUSF+RgvOydAdd9xxYiSjoKDAo8eOzYdHMumiEHdausDocSOYt8dSab4gs9Y8Qo8bwKw9looL+qhAyJkPH3XS1G20Ne4111yDL774QpzxMTz17MknnxQjFl9++SV+/etfizYtWbJEnAJPxoROiaedr2h0KCoqShiUtLQ0sdUu7Y71xBNPiHuuvvpqsYDd0zU0bD409fj4lSx3Wn7Jp7mbmbfmkPmcMLP2WTrN3cisNYdMcwmz+dAcssAkPDg4KLbNpZ2t9r5ohKSnp0cc1LjvafC9vb3CpJAx8eZi8+GNWtouy52Wtvl5mz3z9lYx7ZZn1tpl523mzNpbxbi8twqw+fBWMS7vtQJsPryWTLM3cKelWXQ+Jc68fZJNkzcxa01i8ylpZu2TbHyTFwro0ny0t7fDbDaLb+/5kq8Amw/5DJTKgDstpZRWRxzmrQ4OSmTBrJVQWR0xmLU6OOg5C12aj+eff15ss0vnV+w7dUjPMNXaNjYfaiUT+Ly40wq8pmqukXmrmU5gc2PWgdVTzbUxazXT0UduujQfL7/8sjjrg86v4Eu+Amw+5DNQKgPutJRSWh1xmLc6OCiRBbNWQmV1xGDW6uCg5yx0aT6am5tx2mmngU72pm11+ZKrAJsPuforGZ07LSXVlh+LectnoFQGzFoppeXHYdbyGeg9A12aj48++ggrV64UJ3ZffPHFSEpK4ulXEp9kNh8SxVc4NHdaCgsuORzzlgxAwfDMWkGxJYdi1pIBhEB4XZqPb775Bnfffbc4t2L4Wrp0KQ4//HDMnDkTpaWlbEYUfLjZfCgotuRQ3GlJBqBweOatsOASwzFrieIrHJpZKyx4CIbTpfkY5jgwMCAMyObNm/Hxxx+DTv2mi/6emJgYgrjlNJnNhxzdZUTlTkuG6vJiMm952isdmVkrrbi8eMxanvahElm35oNO5aZD8cLDw8UfuugAvaamJqSnp4utePlSRgE2H8rorIYo3GmpgYJyOTBv5bSWHYlZyyagXHxmrZzWoRpJl+aDFpxfcMEFaGtrE1yffvppzJkzB7t27UJGRgZiYmJClbeUdrP5kCK7lKDcaUmRXVpQ5i1NesUDM2vFJZcWkFlLkz5kAuvOfNCIx80334yKigrceOONuPXWW3HLLbdgwYIFeOqpp/D2229j9erVvOZDwUeczYeCYksOxZ2WZAAKh2feCgsuMRyzlii+wqGZtcKCh2A4XZqPyy+/HFdddRXmzp2LK664ApdddpkwHz09PTjuuOPw5ptv8poPBR92Nh8Kii05FHdakgEoHJ55Kyy4xHDMWqL4Codm1goLHoLhdGk+zj//fFx99dVYuHAhyIjQHzIfQ0NDOOGEE/Dwww9jxowZIYhbTpPZfMjRXUZU7rRkqC4vJvOWp73SkZm10orLi8es5WkfKpF1Zz4I3CuvvIJPP/0UjzzyCK677jqce+65I+bjyCOPxLPPPovi4uJQYSy9nWw+pCNQLAHutBSTWhWBmLcqMCiSBLNWRGZVBGHWqsCg6yR0aT4cDgfOPPNMDA4OorOzE3fddZeYgvX3v/8d77//Pj788ENERkbqGqyaGsfmQ000gpsLd1rB1VdttTNvtREJXj7MOt0WvxIAACAASURBVHjaqq1mZq02IvrLR5fmgzCRAXn88cfxj3/8YxS1e++9F8uWLdMfSRW3iM2HiuEEODXutAIsqMqrY94qBxTA9Jh1AMVUeVXMWuWAdJCebs3HMBs666O2tha0C1ZqairS0tJ0gE1bTWDzoS1e/mTLnZY/6mnvXuatPWa+ZsysfVVOe/cxa+0x01rGujQfZDS++eYb7NixAwaDAdOmTcPs2bP5fA9JTyebD0nCSwjLnZYE0SWGZN4SxVc4NLNWWHCJ4Zi1RPFDJLQuzQctKH/wwQfHIKTzP0466SRhSPhSTgE2H8ppLTsSd1qyCSgbn3krq7fMaMxapvrKxmbWyuoditF0Zz5o1OOaa65Beno6Vq5cKQ4TpKlXtPvVqlWrcP311+Oss84KRdbS2szmQ5r0igfmTktxyaUGZN5S5Vc0OLNWVG6pwZi1VPlDIrguzQed83HhhReCPvTufW3cuBH/8z//I3a8io+PDwnAamhkqJoPMr100UhbTEyMGlAEPQfutIIusaoCMG9V4QhqMsw6qPKqqnJmrSocukxGN+bjhx9+gM1mw6xZs8R6Dzrrg875oJGP4ctut+PYY4/Fn/70J8yfP1+XQNXYqFAzH01Nzejt6xcoXG6AJvkZDUBYRDTyctLViChgOXGnFTApNVER89YEpoAkyawDIqMmKmHWmsCk6SR1Yz5Wr16NP/zhD6Ng0BqPQw45ROxyRSaETjhfvnw5nnnmGeTn52sanJaSDyXzUVnTiP7+QXy9y4T/VJlGMM3JdeKgEieiIkyYXqLfZ487LS29mf7nyrz911ArNTBrrZDyP09m7b+GXMPkCujGfFAz6UDByspKfPfdd/j888+xZcuWkdaT6cjIyMCrr76KDz74ABEREfxsKKRAqJgPq9WK2to6vP2dBWVNe0bchmWmf7nsJzakpSQgIy1JIfWVDcOdlrJ6y47GvGUTUC4+s1ZOa9mRmLVsAvqPryvzsS8uOuG8vr4eP/74Iz7++GN8/fXXMJlMwnwkJibqn65KWhgq5qOyuh7VzTa8/I1lQuUPLHLi0OkuTCspVAmdwKbBnVZg9VR7bcxb7YQClx+zDpyWaq+JWaudkPbz07X52BeP0+lEU1OT2AnLbDZrn55GWhAq5mNXeQVe/JcZDV1jRz32RnXtMTYUFuTp8hnkTksjL2WA0mTeARJSA9Uwaw1AClCKzDpAQnI1EyqgS/NBC8/XrVsHh8OB3NxcFBQUIDo6mh8DSQqEkvl46Ssz6jsnNx/XHG1DXm6WLqf+cacl6SWTFJZ5SxJeQlhmLUF0SSGZtSThQyis7swHnfNx1113Yc2aNaMw0mjHiSeeiAMOOAALFiwYtQtWCPGW0tTQMR+V+HSLEd9X71lovq/gUWHAlT+1Ijs7m82HlKeRgwZSAf6QEkg11V0Xs1Y3n0Bmx6wDqSbXNZ4CujQfdMjgtGnTcPnll4tF6GVlZdiwYYMwJH19fWL9B6/5UO6FCBXzUd/QhPKGAbz4VdiE4h4124E5eUBJcYFyABSMxJ2WgmKrIBTzVgEEhVJg1goJrYIwzFoFEHSegi7NB5mOU045BUcfffQYfD09PeLAt73P/9A5Y+nNCxXzQefI7KyoR1OXG6s3jF10vnSmAwsKnEhOTtKt+eVOS/rrpmgCzFtRuaUGY9ZS5Vc0OLNWVO6QDKY780EU6ZBBOuODTjKn3a34kqtAqJgPUpm2262qaUB7nxs7Gk0YsBrEAYMLixxIinYjJi4R6an63GaX2s+dltx3TenozFtpxeXFY9bytFc6MrNWWvHQi6dL8zF8mCCt8Vi6dCkKCwvFN80GA501zZfSCoSS+SBtad1RS2sr+vr6xd/puQsLC0dWZrruzTB3Wkq/XXLjMW+5+isZnVkrqbbcWMxarv6hEF135oM+7N1555144403RvGjEZDjjz9enHi+bNkynnal4NMdauZDQWlVF4o7LdUhCWpCzDuo8qqqcmatKhxBTYZZB1VerhyALs0HLTifPXs2Lr30UtAaj+rqavzwww/48MMPsX37dj5kUOFHn82HwoJLDMedlkTxJYRm3hJElxSSWUsSXkJYZi1B9BALqVvzccwxx4y74JzOALFYLDwFS8EHnc2HgmJLDsWdlmQACodn3goLLjEcs5YovsKhmbXCgodgON2ZD2K4ceNGXH/99WKkg08yl/9Us/mQz0CpDLjTUkppdcRh3urgoEQWzFoJldURg1mrg4Oes9Cl+XjhhRdw3333YcmSJeJgwenTp4MOGWQjIudRZvMhR3cZUbnTkqG6vJjMW572Skdm1korLi8es5anfahE1qX5qKurw9q1a8XIx5YtW0ZYkhk57LDDsGLFCoSFTXwQXKjAV6qdbD6UUlp+HO605DNQMgPmraTacmMxa7n6KxmdWSupdmjG0qX52BslrfFoaGgQJuTzzz/H+vXr8e677+r2kDc1PsZsPtRIJTg5cacVHF3VWivzViuZwOfFrAOvqVprZNZqJaOfvHRpPmh3K5pixVOt1PGgsvlQBwclsuBOSwmV1RODeauHRbAzYdbBVlg99TNr9bDQaya6NB/PP/887r//fsGMplodeeSRYuvdnJwcRERE6JWlatvF5kO1aAKeGHdaAZdU1RUyb1XjCWhyzDqgcqq6Mmatajy6SE6X5oOmWtXU1GDz5s3417/+hU8++WQE1rRp0/DEE08gOjpaFwC10Ag2H1qgFJgcudMKjI5aqYV5a4WU/3kya/811EoNzForpLSbpy7Nx744XC4XWlpacNVVV6GtrQ3vv/8+IiMjtUtNY5mz+dAYMD/S5U7LD/E0eCvz1iA0H1Nm1j4Kp8HbmLUGoWks5ZAwH8NMaNH5LbfcgldeeQUmk0ljqLSbLpsP7bLzNnPutLxVTNvlmbe2+XmTPbP2Ri1tl2XW2uanhex1aT5odINOMY+Pjx/FwG6349hjj8Vjjz2GkpISLfDRRY5sPnSB0aNGcKflkUy6KcS8dYNyyoYw6ykl0k0BZq0blKptiC7Nx9NPP42HH35YnOVx1llnYeHChcJs0DqQK664AvTzOXPmqBaK3hJj86E3ohO3hzut0GFNLWXeocObWTPr0FGAWxpsBXRpPvr6+rB161Zs3LgRH3zwAWpra0d0jImJEed88ILzYD9ae+pn86Gc1rIj8QcU2QSUjc+8ldVbZjRmLVN9ZWMza2X1DsVoujQf+4IcGBgQBw12d3eDdruKjY0NRdbS2szmQ5r0igfmTktxyaUGZN5S5Vc0OLNWVG6pwZi1VPlDIrhuzMeOHTtwzjnnYPny5Tj88MMxc+ZMZGdni8MG+ZKrAJsPuforGZ07LSXVlh+LectnoFQGzFoppeXHYdbyGeg9A92Yj97eXrGF7tq1a/H111+PcJs/fz6WLVuG/fffHwUFBTzdSsITzeZDguiSQnKnJUl4SWGZtyThJYRl1hJElxSSWUsSPoTC6sZ87M3M6XSisbER27dvx7fffitMCa0DoYtGQ5577jmeeqXgQ87mQ0GxJYfiTksyAIXDM2+FBZcYjllLFF/h0MxaYcFDMJwuzcfeHOm08++//x433XQTOjo6xPketAg9MTExBHHLaTKbDzm6y4jKnZYM1eXFZN7ytFc6MrNWWnF58Zi1PO1DJbIuzQed8/Hdd99hzZo1I1OwiouLcfrpp2PRokXIy8uDwWAIFcbS28nmQzoCxRLgTksxqVURiHmrAoMiSTBrRWRWRRBmrQoMuk5CN+aDdrQis/Hyyy+PbK27YMECYTho3UdKSoquQaq5cWw+1EwnsLlxpxVYPdVeG/NWO6HA5cesA6el2mti1monpP38dGM+ysrKcPbZZ4uDBe+9914sXrxYnHLOl3wF2HzIZ6BUBtxpKaW0OuIwb3VwUCILZq2EyuqIwazVwUHPWejGfNDLcsYZZ4ywWrp0KQ455BBxknl+fj4iIiL0zFHVbWPzoWo8AU2OO62Ayqn6ypi36hEFLEFmHTApVV8Rs1Y9Is0nqBvzQSRocTkdJrh582asW7cOn3zyyQggWvNBH4JpKhZNwzIajZqHp5UGsPnQCin/8+ROy38NtVQD89YSLf9yZdb+6aelu5m1lmhpM1ddmY99EbhcLrS0tIBepA0bNoj1IGRQPv74Y97tSsHnlc2HgmJLDsWdlmQACodn3goLLjEcs5YovsKhmbXCgodgOF2bj/F4dnd3izM+eORDuaedzYdyWsuOxJ2WbALKxmfeyuotM5reWNN5YFarVXwhOdQzBLvVDqfLCbfbPSKz0WAU2/OHRYQhPDYc4eG7/+h9t0y9sZb53nDs8RUIOfPBD4LyCrD5UF5zWRG505KlvJy4zFuO7jKi6oE1mY2eth70dffBZXbB3mDH4K5B2BpscLQ74Ox1wj3khtvlhsFkgDHSCFOcCeYUM8JzwxFRFAFzuhkmmwlxaXGIjY/V5cY2emAt4x3hmJ4rwObDc624pI8KsPnwUTgN3sadlgah+ZEy8/ZDPI3dqlXWNJLR3dWNzoZOOIYc6PmqBwObBjC0c8gnAgazAZEzIxG1fxRiD4qF2WBGcm6ymFGhl0urrPWifyi0g81HKFCW3EY2H5IBKBieOy0FxVZBKOatAggKpaA11mQ62pvbhfEY+HEA3Z91Y3DbYMDVil4YjYSjEhCRE4GUnBTExcUFPIbSFWqNtdL6cDz/FWDz4b+GXMMUCrD5CJ1HhDut0GFNLWXeocNbS6x7enrQWt+Kvu/60Pl2J+yN9qCDipgWgeSTkhGZH4n0gnRERUUFPWawAmiJdbA04HqDqwCbj+Dqy7UDYotj2mGML/0rwJ2W/hnv3ULmHTq8tcDabrejqbIJ/U39aH221eepVf5QpZGQ1HNTEZsYi/S8dE0uTtcCa38Y8b3yFWDzIZ+B7jNg86F7xCMN5E4rdFjzyAezVpMC/f39aKprQsfbHeh6u0tuakYg9YJUxC+KR2ZhpuYOOebf43Ifn1CIzuYjFChLbiObD8kAFAzPnZaCYqsgFPNWAQSFUlAz666uLrTVtaHpsSYMbg38ug5fJY49NBapF6YiPSMdMTExvlaj+H1qZq24GBwwKAqw+QiKrFzp3gqw+Qid54E7rdBhzSMfzFoNCrS1tKGjvAP199XD0eFQQ0qjcogojUDmNZlIzU5FfHy86vIbLyH+Pa4JTJpOks2HpvFpI3k2H9rgFIgsudMKhIraqYN5a4eVv5mqkXVbcxvat7ej9ve1cNv2HA7ob1sDfX9YVhiyb8hGar42DIgaWQeaCdcnVwE2H3L1D4nobD5CArNoJHdaocOaeTNrmQp0dnaiZWsLam+vhduhXuMxrJEl04Kcm3LEInS1nwnCv8dlPtmhEZvNR2hwltrKUDIfvb29MBqNcDgccDqdSEpKkqq90sG501JacbnxmLdc/ZWMribW9Hu2uaIZNbfWwNnjVFIGv2JFlEQga2UWsrOzVb0IXU2s/RKcb1atAmw+VItGP4mFgvlobqjHYF8v4LDD1NUGkAGJS4E7LAxx4WFIyc3XD9BJWsKdVkhgHmkk8w4d3mphbbVaUVdbh4Z7GjBU7tsp5TKpxRwcg4zzM5A/PV98UaXGSy2s1agN5xQYBdh8BEZHrmUSBfRuPhrKtoE6xKgNHyJi05ejlLDOWIj+Q4+HKSwMeTP20/1zwp2W7hGPaiDzDh3eamFdtb0Kza80o+fTHs2Kn3JeCtKXpSOrMEuVbVALa1WKw0kFRAE2HwGRkSuZTAE9m4/G2hpYW5sR89nLsNSUjS+D2Yye4y8GckuRW1Kq64eFOy1d4x3TOOYdOrzVwLqzvRMNXzeg4b4GzQtfcF8BsmZkITo6WnVtUQNr1YnCCQVUATYfAZWTKxtPAT2bj6rtWxC59nVEbPt2Uviu2AR0Xngz8goKYTabdfugcKelW7TjNox5hw5v2axpHV11VTVqb66FvdmueeGj5kUh89JMFM0qUl1bZLNWnSCcUMAVYPMRcEm5wn0V0KL5oAWNdHCVCwbQrNzExIQxh0QNDg6iZduPSPjn3R5B7zv254hevAwJCQkelddiIe60tEjN95yZt+/aae1O2awbyhvQ+E4jOl7v0Jp0E+abeW0mcg7LQUKiuvoE2ax1A5gbMqECbD744Qi6AloyH/TtWkV1DdxuN7YNGuB0AxYjMD3CDYPRiGlFhSN69fT0oOvHbxH/8kMeadh/+EmwHLIcqZnqnOfrUSOmKMSdViBU1E4dzFs7rPzNVCZru92OmooaVF5dCbdV/dvqeqp1eGE4sq/PRvHMYk9vUaScTNaKNJCDSFeAzYd0BPpPQCvmgzq4LTX1qBt04f5Gwxgwv81yISPCjHlFeTAYDGhpacFQ2SbEv/KwRxD7jjobhv0PQVZunkfltViIOy0tUvM9Z+btu3Zau1Mm66aqJtS/VY+O1/Qz6jHMP+t/s5C7NBdxcXGqeSRkslaNCJxIUBVg8xFUeblyUkAr5qOqoQnV3f24vW7i7Q/vznUhNyEWuRlpaG5uxmBTPRKfusMj0D0rLgGm7Y9cNh8e6cWF1K8Af0hRP6NAZSiLNY1CV5RVoOZ3NXB0OALVHNXUEzU3ClmXZaFwvz2j6rKTk8Vadrs5vnIKsPlQTuuQjaQF80Ed3I7KarzQ6sa6SXZwPD7RjWOTTZhZmA+Xy4XKykrEr34YlobKKfm2/eo+pGdkjlk7MuWNQSrQ398Pm80mpphZLJaAnLrLnVaQYKm0WuatUjBBSEsWa1p/V7OuRhc7XE2EpeDBAuTNzEN4eHgQyHlfpSzW3mfKd2hVATYfWiWnobyVMB+dnZ3o7esXhsBoMIgF4rGxsR6rRPeVV1bisorJD32KMAIPF7hRUrx7h5KmndthbWtCwosPThqrd/l5cBbth/wZszzOKVgFB3ra0draDJOjFxG2OgAG2CxpsFuSxInssYkZPofmTstn6TR5I/PWJDafkpbFunZ7LeqfqUfvV70+5a2Fm5JOT0LeSXlIzUpVRbqyWKui8ZyEIgqw+VBE5tAO4on5oIXe7e3tI0LRjlCefAs0MDCAhoYmOFxu7GzabRzCLUBushsmWiBeUuCR+PTt/66KiinNh9kAPFboQknxngWCVdu3wlL2PWI+eWncWH0/PQvWGQuQV1gkfZvdgZ4ONLZ2IqftOaT0fDYq347Yg1GTehHSk6IRk5jpkW77FuJOyyfZNHsT89YsOq8Tl8W6vKwcVddWwTXg8jpnrdwQMS0COVfnoHCWOqZeyWKtFV6cp/8KsPnwX0OuYQoFpjIfNeWVsMMFc58VcLoAgwGOuAiY3Qbkl0y8BzpNG6qpb0F1K/DmfyxjsrhoqQ3h4WGYMz3HI0ZbK6vxZpsTH3SNXWw+XMGpSW4sSzZjVsHoReNVO8vgctgRvmsTzM01cIVHwZWYCmvxXBjMZuSqwHhQG2rKNyOtfQ1Suz8ZV5POmMWoS/05CkpmeqQZmw+fZNLNTfwhRTcop2yIDNa0nXnNxhrU3FIzZX5aL1D0tyIUFBfAZDJJb4oM1tIbzQkoqgCbD0XlDs1gk5mPhu3lsHf3If6DLTD220YEckWFoWfZdLhT45BTWjTuL+RdFfWoarHhtW/HGo/hii5bZkN2WhxSU1OmFL+utR117V24sXbiqVf35buQk5KE9KTEMfWRGerr7oLLZoXLDTgNRsQnJiI+Pn7K2EoUoPw66zZjZs3KScPtyL0Tsdn7ezVtbbhC7rSUIKmeGMxbPSyCnYkM1p0dnah8uRLtL+0ZFQ92O2XVn3NzDvIPzkdUVJSsFEbiymAtvdGcgKIKsPlQVO7QDDaR+aBzMtrqG5Hy9FcTCtNx5kLEZ6QgMWv0OgRaKF1TU4fn/mVGc/fEZuGY/R2YmWtCSWHulOLTuo/NVbWoG3Di0WYD+vca5Y80AldnupEZYcbcIm1ulUuHJtrrPkdR458n1aIm7RK4sn+G5BTv5x9zpzXlY6arAsxbVzgnbYwM1vXl9ah5ogZ9X/cFXOiCcwpg77Kj/t36gNftS4VJpyWh6OwiJI7zxZYv9flzjwzW/uTL92pPATYf2mOmuYwnMh8Nuyrh3tGA2HU7J2zT4KxMDB1cjPxpJaPK0HB8VW0THv5g4lEPuiEn2YXTFzlRWuL5XNqyiioY3U402Q1w0CGDBiDD4obTaMK0Qs/WkKgREi3Kd9SvR1Hj5Ivjq9MugZvNhxoRqi4n/pCiOiRBS0gG68ptlaj9Yy2s1daAtCv5wGSUXlaK2JI9m5G47C50beqifTeQdEDSSJyhliFEpEWMG9fR74A52jzys4+O/Mjv/GIPjUXexXnIKpR/CK0M1n4LyBVoSgE2H5rCpc1kJzIflbvKkfj/voZxyD5pw9ouWYL8osJRU6/oQMDyqlo89H7YpPemxLpx/mFOlBZ7ZxqGhoZAH9bpMEFajJ6cnIywsMljqZ0OTbvqqvsRM2punDTVHbl3IDZ7Pk+7UjtQFeTHH1JUAEGhFGSwLt9RjqrfVMG19zC0j+3NPjYbM66ZAavDin/+85+oqamB1WrFQQcdhFNPPRVumxsOgwPPP/88fv7zn8PWZhPm49lnn8XJJ5+M7u5u/OUvf8ENN9wgdgVsaGjApk2bcPTRRyMQ5iNyeiRyr81F/vR8H1sYuNtksA5c9lyTFhRg86EFShrPcTLzkfDyv2HqHpy0he0XL0FOYb44i2Lvq2xnJd77wYQdjRNPu1pxgB3TciJQlO/b7k0al35M+rTgPL3tdaT0fDpu07qiF6E2/RcoKJ7hU9O50/JJNs3exLw1i87rxJVmLQ4XLK9AxaUVXuc63g2HvXQYDPEGLF++HH//+98xbdo0Ueyzzz7DBx98gHvuuQe0e+J5552HV155BfZ2O8JTw3HRRRfhgQceQEdHBxYuXIhbbrkF//u//4tt27bhvffeE38PhPmwZFqQf2s+Cmd4PkofEGHGqURp1sFqB9erXgXYfKiXjW4ym8h81O6sgGlLHWK+mrhzseYno/+nM5FbPHrkg8SpqmtDU2sPnvli/BGJmAjg4qU2ZGelqeZgP9lQ+3va0dTahdy2Z5Hcs3ZUOrTTFU25Sk+MRExStk+pcqflk2yavYl5axad14krzdrpdKJqZxUqrvTffND6jtJLS/H000+LkQ5ab/j444+LL7TOPfdcNDc3Y968ecjOzsYvfvELMfoxbD5+/etfY9WqVWhra8OHH34oRjvuuOMO0OGH77zzDq655pqAmA9TggkF9xSgaPrEOzx6Dc3HG5Rm7WOafJuGFWDzoWF4Wkl9IvPR0tiEgeZ2JL3w7YRN6VqxPyxZKcgcZ8E4LRAvK69Gcxfw1n8sGNizWRbS4tw4bp4dcTERmF4sfw6tmlj1d7eira0VJkcPIq01cMMIW1g6bJYUJCfFIzbRd72401IT6eDnwryDr7FaIijNms5+qiqrQuVVlX5LsOD+BUiYlyBGN6699lpcd911ePjhh7Fjxw6sXbsWp512GjZs2IAjjzxyQvPR2tqK9evX44gjjsCTTz6JSy+9FG+88UbgzEeMCQX3sfnwGzZXoAkF2HxoAlPgk6QP7rRjVETE2AV1NPQcGRkp1jvsfVF5urxd+zDZVrt1W8rg7BtE4mvfjWlk9zGz4UqLQ0Zx/qQHDu4sr4YRDnQN7J5+ZTEBkWFumMxhKCrw7IyPwCus/hr7+vrEM+B2u2CxhCEuLs7vpJX+gOJ3wlyBXwowb7/k09TNSrMWIx9lVaj4pf8jH2Q+ImZEiOlW55xzjjANZB4qKyvx/vvv4+yzz8aXX34pzAet93jxxRfFyAet+fjVr34lRj7IfLz77rvCbFx11VViBIX6yssvvzwwIx9xJhT8ic2Hpl4KTtZnBdh8+Cyd+m+kObP33nuv+KZm0aJFIwlv3LgRl112mfh/mv961113wWg0iqFnmu9Kc1tjYmLw+uuvi4V1VM9zzz2HBx/cvUvS7373O7FAz9NrqkMGq3aWg8yQpaELBrtTHDJoy08GjAbk5OV6ZHZo4SANpVOudKWlpXmaHpcLoAJKf0AJYOpclQ8KMG8fRNPoLUqzpj6hsrwSFZf5bz5m/u9M5JyQI6ZL0RoN6udoetWnn34qvoCjKVcHHnggSkpKcPrpp4sREvo7Ta1atmyZWBdCC8yHzUd1dbW4549//KPoSwOy5iPVgrxVeSiawdOuNPqKcNpeKMDmwwuxtFSUdms64YQThJF44oknMH/+fJE+7RJ17LHHivmuRUVF4lsb+iZo6dKluP7668V/6T4yG7t27cJtt92Guro6MS+WFuXR/ccffzxeeuklZGSMPntjIn2mMh90H/2S7+rsBMg7GIDYuDgkJCRoSXLOFYDSH1DGE51GdKxDgxgaHILbYEBiYiKio6OZTxAUUAPvIDSLqxxHARmsy3eWi2lXbvvuL5V8vWiL3Xl3z0NVbZWYMkV9HY1kZGVlCVNBV2lpqfgvtfOYY47BkiVLxBdwb731lvh7WVkZPvnkE1x55ZWiHH2xR79bLrnkkoCYj/CicORdn4eCGd7tzOirJpPdJ4N1MNrBdapXATYf6mXjd2Y0JPzMM8/ggAMOGBn5oG9saM7r6tWrxWgHzXfdsmULLr74Ypx44olilw+afkOjIBdccIHYzePtt99GbW2tGGqm68477xQjJnuPpkyWrCfmw+/GcgWqUEBmp1VfWQG7dQim9kYYujvgDo+E2xIGe1YRwuxDyCiZPmbHNFWIpuEkZPLWsGyaTF0G64ptFahZVQN70+TbsXsi6Jyb5yDjJxmoqKgQX76lpqaiqakJv/zlL1GYV4j+mn70V/WLMnTRF2I0/dhsNsM55IQpwjQSxjHggDkqsOd8RC+MRt7lecgpkT9VWAZrTxhyGf0owOZDPyzHbQnNXS0sLMTixYvFz+nbm5UrV46YD/ol88gjj4ipVzSi8eqrr4pvc2jkhKZWv4QcygAAIABJREFUkUkh89HS0jJiPujfaD2Ip1Ov2Hzo/CHbq3myOq36HVvh6GpH1BdvIqymbIzgvcvPg61kLnILi9iABPBxlMU7gE3gqjxUQAbrmrIa1D5Wi4HvBzzMcvJiZEDSDk+D0TJ6e3Y6UHD9mevFzXQeCBkQU7gJTqsTPWU9iEiNQFjinl0V6d/ipu1ZI7fxNxv9zi/x+EQUnFuAlIwUv+vytwIZrP3Nme/XlgJsPrTFy+ts9zUftLvH3/72N9x///3CQNAvGZoH++ijj+KMM87Aa6+9JubADk/bIjNC2wnSGhCajkUXmQ+a2nLhhRd6lA+ZD4rJFysQDAUMDjvgtCPq5YdhbKqZMIT1J6fDNu9wwDjxuTDByI/rZAVYAd8UoIP/2t5qQ9uaNt8qGOeu1MWpyFiageic3VMx++v60bWtC7Vv1QYshi8V5f4mFzHzYny5NSj3FBcXB6VerpQVIAXYfOj8ORhv5IN276DpVDTtihafr1u3TsxjpbUga9asEdOu6HRvmstK07DIgOw98kFGghbbDY+mTCXheCMfXc0V6OqjoXQXDG4nnIYIhJkciEnI4LUeUwmq4p/L+MascmcZIr96F5EbP5tSmY6LbkNCXqEY3ePLfwVk8PY/a67BFwVksO7v70f1umrU/6nel5Q1dU/hXwqRP3PsYboyGiGDtYx2ckx5CrD5kKe9IpH3NR80okHrNchQpKSkiPUbc+fOxYoVK3DFFVeIdR6HHnqo2N2DFtrRCAnNkaWf0YJz2oHkuOOOEyMZBQWeLYzb13zUlG+D0d6B9M53kNT3ldDBYYxBQ/Jp6Iw9GMlJSYhPlD/0rAggnQVRutOiHc7aGxuQ9OgNHinZv+QEOBcuE9Ov+PJfAaV5+58x1+CrAjJYi+12d1Wh4gr/d7zytd1K3GfJsCDv1jwUzVTH7yUZrJXQmWOoRwE2H+phEdBMyGTQfuU1NTViytScOXNw3333idEO2s+cTm2li3bxeOCBB2AymVBfXy92vqIpVVFRUcKg0Ja1tH0tLdCjXbPouvrqq3H++eePOQdkogbsbT6aasrg6m/E9Lrbxy1em3oh2mOXiJ249j1nJKACcWVBUUDpTos2VWjf9iPinvm9R+2xFe0H6/G/QE7x7p1t+PJPAaV5+5ct3+2PArJYV22tQt0jdRjcOuhP+qq+N/6oeOScmYMslRyIK4u1qiFxcgFVgM1HQOXUTmWDg4Ni29x9D5ajb5ro2+T4+HhhVPa+aPcPMilkTLy5hs2H2Le9sgIljfchZnDHhFVsybsXkYm5SE1LF4c4DfZ2wmYbouM/EB4RjciYhHEPR/Qmp0CWJbNGulksFnEmCe2OEqqX0p0WmezWzd8h7v/d45HktrzpsJ50KZsPj9SaupDSvKfOiEsESwFZrDtaOlD9VjXang3cuo9gaeRrvbm35SJvUZ7Xfauv8aa6TxbrqfLin+tHATYf+mGp2pYMmw8yNZ3N1ZhdtXvUZaKrKfEEdKSeiFjzEDoHjYgaqkDcwGYY4BDTsgbDcpAS7UZcxnSpbaZ1MQ2dDbRsBT3OXoQZwhBnioXVbMP0rGkhuauS0p0WGeK2xnokPeLZtKu+w08CFixFdoE6pjdIfYADEFxp3gFImavwUQFZrOlLsuryalReWelj5uq+LSwrDDk356B4pnoWeMtirW5SnF0gFWDzEUg1ua5xFRg2H/RhvaetFrOrrp7SfLQkHg+4HJhVewPMzr5R5a1hGSjLull8S5SWXShF9Z6+HrQ0t+Dzri/wRtvbIzlEGiNwVtrpmB0zCwV5BSFnQGR0WrsXnL+HyI2fTvksdF50KxLyi3lTgymV8qyADN6eZcalAq2ATNY122rQ8EIDetf3BrpZ0utLPjMZOcfnIC0nTXouwwnIZK0aETiRoCrA5iOo8nLlpMDe5qO7vRFzKncfVjjRVZd8DtrjlmJ6/W2IsDWNW6wvchYqM3+FguIZUkQuKy/DW63v4fPu3XvD73udn3429oubiVlFs6TkJyuojE6rs70NnS1NiH3/WYRVbZuw6f1LVmBo/uEoKuH1HoF6PmTwDlTuXI93CshkTdNv6zbVofrGau+SVnlpY6QRBX8pQF5Bnqq+qJLJWuXIOL0AKcDmI0BCcjUTK7D3gvOq8h3Iaf0nEnt373I13rU19w+AwYxZNddPKuuO3DthSZ4uTqpV8qI1HpWNVbipYuyieVqcTxctlr+3+PcozCsQ60BC5ZLVaTXu3A5rXy+ivn4P4dtHH/jliopB30/PhiO7CHml08W6Jb4Co4As3oHJnmvxRgHZrGnhedOzTej9Sj+jH0mnJCHruCxkFmV6gyLoZWWzDnoDOYB0Bdh8SEeg/wRG7XbVUAtbXwvyWv6B2MEtYxq/I/tW2C0piByqQHHTnycVZ1fWb4GUA5Cenq6oiHVN9fi8cR1eanlVxKXF5naHHQYYRuVxS+lKzM2eM2ZRv6LJKhxMZqfVWFsNW18vDP094o/bEg63JQyOpAxE2geRXjqTjUeAnweZvAPcFK5uCgVks6bRj/od9aj63ypdsLKkWpD7+1zkF+SrbpMS2ax1AZgbMakCbD74AQm6Avue89FaV4ZeqwHRgzuR0fUWXIYw9EXORG/kLBjCY2GJzYahcS0Kmh+b3Hxkr0RY5iLFD4yrrqvGps7N+L+Gf2DIOiS2Iu53DaDL0SXyDTeEIdYUi9tKf4fpCdOQk5MTdI3VEkANnRZ9SLHZbKAd3ehKSkpCeHi4WiTSVR5q4K0rQVXcGDWwrt9Vj6Z3mtCxpkPFSnmWWubVmcg6JAtJaUme3aBgKTWwVrC5HEqCAmw+JIgeaiHHO+HcarWiq60eQ1aHkMNoNCAyOg7JKWlie93WxkrMqfzVpFJtKnwUmTmFim+729jYiB/afsSfq/8Ku9OOVlsbHNjdjr2vJ2Y/hrSwFBQVFo3ZtlivzwB3WnolO367mHfo8FYDa4fDIXa+ari/AUM7hzQrfuySWGSck4GCmZ4d1Kt0Q9XAWuk2czxlFWDzoazeIRltPPMxlRBV5duR2vkeMjrfHLdoXcp56Ik7GLnFyi/oprMlaPTjhu23oMnWjB5nz5gclyQcgivyLoHNbUNOXDZyskJj9IM7ramebH39nHnri+dkrVELa9peu2lHE6pXVsPt3L3GTkuX2Fr39hxk52Yr/sWZpzqphbWn+XI57SnA5kN7zDSXsS/mgz7gN9TXIrnnc+S0PTeqzTVpF6MzZjFycvOlLebeXLEFbocL5/94CWwu26j8SqNKcHfpbdg2sAPlgxU4Pf0UFBepZw/3YD5A3GkFU1311c281cckWBmpiXVLfQta/92Khj83BKu5QanXYDIg7+48pM9IFwf5qvVSE2u1asR5+acAmw//9OO7PVDAF/NB1dI3XH1tVbA5jbA4OgGDCVZTIqLMNsRnTAvYt0YUp7ezA06HA0aDAZGxsYiNT5h060O6Z3PdFkSaIrGzfxd29O9En7MPP0v+CXIisrG65XV83fstFsYegHMyzkBJUYkHSmm/CHda2mfoTQuYtzdqabus2ljX7qpF29o2tD2nnZPPc27IQfL+yUjLVM+ZHuM9lWpjre03h7MfTwE2H/xcBF0BX83HcGI0CkKn3BqNRjHSYbFYApZz4/bNGHI4YW6qgqm7A4aBXlhnLYYzIQXJkWFIyModNxad1t7U2oRnm17ErOiZSDDFw+qyotZah+2DZagZqhX3HRZ/KE5JW8EjHwEjxhWpSQH+kKImGsHNRW2sXS4XanfWou2jNnS8qv4F6FlXZyFpfhIy89W1rS6bj+C+N1z7+Aqw+eAnI+gK+Gs+gpVg4/YtGLLZkPTk2PM6rLMWoe/I0xATF4+0jIxxU9hZvhPvtL+PTzs/nzDF63KvQUlSEbIysoLVDFXVq7YPKKoSR4fJMG8dQp2gSWpkTduc1+2qQ8e6DrQ9r94RkOzrspGwXwKyCrTRD6iRdei8aaHRUjYfocFZaivVaD5o2lR7dSUS/++WCbUZnH8ErActR/6M8Re11zfWo6mnGf+v+XlUDI7de/6CjHMwN2Y2SotKxaGDoXBxpxUKlPe0kXmHDm+1sqYRkPqKenRv7kbjQ42Aitagm5PNyLomCwkFCUjPUfY8Kn+eTLWy9qdNfK+6FGDzoS4eusxGjeajobYazm3fI+6dpybVvPOyuxCflTPhWSJlNWVw29zY3L8Vr7S8Lo4ZLIkqxpL4g8Xaj4LMAkRHR+uS63iN4k4rZFCLhjLv0OGtdtbNdc3obuxG0+NNsFZYpYOJXhCNtIvTkJKZgoSEBOn5eJOA2ll70xYuq04F2Hyok4uusvLHfNC3WvSH1nvQn0BdtZUVMH7/JWLWrp60yq4LbkRMQSmSk5MnLCdO3m2ph8G5e3TDDTdMYSZkpmQiMjIyUClroh7utDSBKWBJMu+ASan6irTAmka0Wxpb0Pl2Jzrf6pSiqTHCiOQzkxG3OA4Z+RmIioqSkoc/QbXA2p/28b3yFWDzIZ+B7jPwxXy0dHajo7MTZrcTbjGeABjMFmSmJAVkJKGhqhKGL99F1IYPJ9W/8+LbkVo8LSAxdQ+avwkPBcSj2sgfUkIHuVZY0+YkzVXNGOgaQNsrbej/tl8xSHHL4pB8ajJiY2KRlpum2em2WmGtGFgOFHAF2HwEXFKucF8FvDUfWyuqYXU4sK7HgDWdu43HzEhgeYILRREGFGWm+20Gutrb0VVTgcSn75oQmCsqDh0X34b8ggKYzWYG64EC3Gl5IJKOijBvHcGcoilaY93f34/WqlYMdQyh891O9H3dFxRYdHZH3BFxSDwuEeGR4UgrSAvYNvBBSdiDSrXG2oMmcRGVKcDmQ2VA9JiON+ajvKYOtf023FE3/gLtK9PdOCDajZJi/w7tczgcqK6uQvRnqxH541fjyt5z4mUwZRcha/pMPWIJSpu40wqKrKqtlHmrFk3AE9MqazIhbdVtsDvt6Fnfg76NfQFZExK5XyRiDoxB7MGxCHOHISUvRTfTbLXKOuAPPVcYNAXYfARNWq54WAFvzMeu8nI82mzEd5OMlD+Y70J2YhxSU1NHidzV1QW3243w8HDxx2QyTQqhq6kB7b39iPrmfUR9+/FIWVdMAnp/eiYcOSXILyqesh4mvUcB7rRC62lg3qHDW+usbTYbulu70dvVC5fbhcEdgxjcPghrjRX2JjucPc4JYZqTzLBkWhCeF46o/aIQURIBk9OE+LR4xCbE6m5kXOusQ+et1G5L2Xxol51mMvfUfLS3t6Oxsxu/qpx8W9pTktw4NsmI4sICoUFbSwv6O9vgcrlhHOqHOywCzohoRDltSC+ZPulC9daWFgx0tMHtcsEw2Lf73qgYRNK9xdPZeHj5lHGn5aVgGi/OvDUO0Iv09cSa1oXQ4bX9Hf0YGhyCE07ADLitbsAOuF1u0HQqWABDuAEGuwEmmBAZE4mohCgxwjHVl1teSKu6onpirTpxOSGhAJsPfhCCroCn5qOzsxN1bZ34ddXk5mNFohsrkg0oLiwEjV509PYjcsMHiNrw0Z7Ri4QU9C47A47MQhSUlEy5UxaNmtCuWjRiEhERoeuOJZjAudMKprrqq5t5q49JsDLSO2saNadDC6kfEB+ODAbxh0xGqJzTNPzs6J11sN4RrtdzBdh8eK4Vl/RRAU/NR0dHBxo7uvA/U4x8nJnsxs8SjcjLzUF1dTViPn8dET+sHze77pOvgDmrAFnTeN2Gj/i8uo07La/k0nxh5q15hB43gFl7LJXmCzJrzSNUfQPYfKgekfYT9NR8UEt3lpfjr81GbJpkzcef8twoSomHEW5011ROvmNVbCI6fnELCgoKeDRDgUeJOy0FRFZRCOJNa68GBq0YtDrgcjrpK2OYjEZERlgQFbl7JNFisagoa07FFwX43fZFNW3ew6y1yU1LWbP50BItjebqjfmorK1DXZ8VDzcZ0eoY2+DfZLpRGglMLy5CfVUFjOKsjj3TrcaTqPOSO5BaVOr39rwalV/RtLnTUlRuKcFoWkpPTw9a2npAc+frusyoawe6Bwyw/vedjbQACdFu5KUA2YlOGI0WpKfGIy4uTkrOHNR/Bfjd9l9DrdTArLVCSrt5svnQLjvNZO6N+aBGbauqhdthw3/6DHih3YAwI7AoBjgo2o2EMCP2y8tCWFgYaivLYfpuPaI/f31SLbp+/jvEFpQiKSlJM5ppNVHutLRKzrO8u7u70dzagcoWAzZWGlHeaBfrpKa6itJcWFTsQnqCAVnpSYiNjZ3qFv65yhTgd1tlQIKYDrMOorhctVCAzQc/CEFXwFvzQQkNDAygtrUdJodd5OcyGBAWHo7stNSRKRz1NdVwbd2IuPf+OWkbOi6/GwmZ2UhMTAx6W0M9AHda+nwCaISjuq4FTZ12fPSjCa09uzeFsFqtHpmPYVVyk1342RwXUhIikJudNuVGEPpUU5ut4ndbm9x8yZpZ+6Ia3+ONAmw+vFGLy/qkgC/mw5NANPWjo7oSiU/cOmHxwflLYT34GOTzQYGeSOp3Ge60/JZQdRUMDg6itr4JX+4w4tuK0WfneGs+hhu3bJYT+xcYkJ+bIUYx+VK/Avxuq59RoDJk1oFSkuuZSAE2H/xsBF2BYJkPSrxh+xZYrUNIemrVmHZY91uMviNORUxcPNIyMoLeTg4AcKelr6eAjEddfSPe/d6MHY3Gse+YlyMfe1dwQIETh88CCvOyeEG6Bh4bfrc1AClAKTLrAAnJ1UyoAJsPfjiCrkAwzYcwINs2w2a3w9RYBVN3O4yDvRja7yA4E9OQFGlBYlZe0NvIAXYrwJ2Wfp4Eh8OBiqo6vP+DEdsbxhoPaqmvIx/DKh1Y5MSSmUaUFOaE3FkKWntS+N3WGjHf82XWvmvHd3qmAJsPz3TiUn4oEGzzQanRFKzezg64nA7xISYqOgYxCYk8pcMPbr7cyp2WL6qp856K6gZ8uc2Or3aOnmq1d7b+mg+q6/j5TswriUJWRqo6heCs+IuFEHsG+Pd4iAGX0Fw2HxJED7WQSpiPUNNUre3lTkutZLzLq7e3F9sq2/H05+ZJbwyE+TAYgKuOsqMwLwORkZHeJcqlFVOA323FpJYeiFlLR6D7BNh86B6x/Aay+ZDPQKkMuNNSSungxtmxqxqvbTCgtn386VbD0QNhPqiu/XKcWD7PJKZf8aVOBfjdVieXYGTFrIOhKte5twJsPvh5CLoCbD6CLrFqAnCnpRoUPidCox6bdrbjuS8nH/WgAIEyH1TXlT+1o7QwU5yIzpf6FOB3W31MgpURsw6WslzvsAJsPvhZCLoCbD6CLrFqAnCnpRoUPieyq7Ie7/7HOeEi870rHjYfh8yKRlrCHrPS0uXAv7b2Y/mCWESG7xk9WfOv7gnzWlzixE/nRSE7k9d++AwviDfyux1EcVVWNbNWGRAdpsPmQ4dQ1dYkNh9qIxK8fLjTCp62Stc8aHMhMmyPcVi/uR8vfNY5Ko1h83H1SamYnrvnpPMdtVb8ZU0r7rowE0mx4y9YdzjdqGmx490NPdhaM4SkGDfOP8yJ6SUFSjeV43mgAL/bHoikkyLMWicgVdwMNh8qhqOX1Nh86IXk1O3gTmtqjWSUaGhowNNPP43+/n7Q2R2nnnoqDj30UJHKunXrkJycjP322w+0ve6DDz6IX//61+Lk8q1bt6Kzs1OU3Vw1BLPJgJ4BJ6IjjDAZDXC5XOKU8txUC0yw4aqrrsLf//53NHa40NBhx5zCCNRW7cK7776La665Bi+//DK2bdsGOjF93rx5WLFiBboHjahssiEuygQ6AT0yInzSk89fffVVLF26FCkpKTKkDNmY/G6HDnpmHTqsZbWUzYcs5UMoLpuP0IHNnZb6WFdXV+O0007DJ598gri4OLjdbmEwSktLccIJJ2DTpk147bXXcPvtt4PKkinYsGGD+Pn999+P5cuXY9as2TDutfbc7QZol6q9r4GBAfz85z/Hiy++CKPRNPLziooKvPnmm7j66qtx8cUXC2NDZufPf/4z5syZgwsvvNAr0VavXo0jjjiCzYdXqvlfmN9t/zXUSg3MWiuktJsnmw/tstNM5mw+NIPK70S50/JbwoBWQEbjhhtuwK233oo1a9YIU2Gz2bBy5Ur885//FD+j0QsyIR9++KH4Q2Xmzp2Lk046Ceeddx6efPJJMQpC/6URDFqQ/uijjyIvLw/33HMPZsyYgX/84x946qmncO211+L5558XBueOO+7Ali1bRPmzzjoLF110kTAed999tzBBZCKoXor98ccfC/OTnZ0t/v/cc88VZunHH38U+WzcuBGvvPIK9t9/f3EfmQ8yMHTPySefLAwTX8FVgN/t4OqrptqZtZpo6DMXNh/65KqqVrH5UBWOoCbDnVZQ5fW68ra2NmEoFi9ejLVr14qRB5p+dcABB6C7uxtZWVkoLi4W06XuvPNOPPbYY7jggguEkaCRiptuugmPPPKIGB2h6U5kKNrb23HccccJw3DYYYfhiSeewKxZs4Th+MUvfiHMB92fkZExMrLy6aefimlX1113HXbu3Cl2tKK8PvvsM2EcnE6nMEVkVCj+Cy+8IOqnHClnMiHvvfeeMEuUx+GHHy5GZX72s59h2bJlXuvCN3ivAL/b3mum1TuYtVbJaSdvNh/aYaXZTLVqPmgaiclkEt8M8+Fnnj1+3Gl5ppNSpeiDfmVlJWJjY8UH/vnz54sP7zSlij7s0wjEtGnTxLQrs9ksPuTfeOONuO2228Q6D3oHTjnlFGFYaDSETAuZDDIrN998szAnNCLidBtgtw4K8/Hcc88Jw/Dwww+L+svKysSICZkZGvlYtWoVEhMT0dPTI9Z8vPXWW2ItyBdffIGjjjoKDz30EN5//31hNqZPny5ikimhMlTvG2+8IaZqUX008sGXMgrwu62MzmqIwqzVQEHfObD50DdfVbROa+ajvb0DHV3dMMAl9KOp7W4YkZgQJ6Z68DWxAtxpqevpoN2o/vjHPwqzcPTRR4sP/jR6QSMQu3btEqMRZEqG13qQkSCzQVObaArV+vXrkZ9fgH//+1t8+eWXojwZEhpxIENBZoDWeFjtBsA1NLLm469//asYFSHjQNOmvv32W/zyl78cNe2KDAWNWpCZoJhUP5l9WjdC60HIgNCozKJFi0aZDzJPtDie7qOpX2effba6RNdpNvxu6xTsOM1i1qHDWlZL2XzIUj6E4mrJfOyqaoBtaAjlLUa898OecwuWz3FgWqYLEZGRKMzLDCF63jWVOy3v9FKiNH1IHxoaEqMKtNtVfHw86uvrxX9p2hVdtPvUkUceKdZu0KgIjZicccYZwjjYXSaEmVxiNKSrqwv/+te/xPQsmi515ZVXimlXZD6Me+12VVdXJ+ItWbIEtbW1Ys0HGRWaNkU7aEVFReG7774bWcfxwAMPiNEXGoWhERCKS9Ou8vPzceCBB44xH2RaEhIScP3114udr2idCF/BVYDf7eDqq6bambWaaOgzFzYf+uSqqlZpxXz09fWhvqEFb/zHjKrWvbb2+a+a0zNdOGZ/O3Jzsnga1gRPGHdaqnr1RpKhEQz6cE8LuhsbG8Wi76lOEqdpUbSNbkX9AFITjMhMTxEmgKYg0hStva+BIReiIva8M7QblsvlFFv30qLyyS670w2LySBGVMiU8KVOBfjdVieXYGTFrIOhKte5twJsPvh5CLoCWjEfu8qrsKPRjXe+swhNaK0HLYR1uV0wGAwwGU04dZELxRlGFBflB103LQbgTkuL1EbnXFVdh0GrHTYH0NlnwIDVhcxEN2IigEFnFMKjkuBwuWGmcz7cLhgNRoSHGWC1uUcqcrrc4hwQi8UAu92N+GgT4qKMqG21j5SxOlzYVDEkTkK/4vhkpMQZkRgFREZObla0r7A2W8Dvtja5+ZI1s/ZFNb7HGwXYfHijFpf1SYFAmQ+aMtLXPyCmiFjMJrFoNSwsbPJvVe120I4/dJGBoKkm4y0ep29oad77g++Fw+UGhmxDtNADVpcVDvduAxJlikJchAnXHAsUFRWJ+vgarQB3Wtp+InaU12NwaAgfbwLWbh39fM/NA05Z7IbDacAzX+x+74ZPOA9Eq08+0IFFMxPFO8qX9wrQRgDB/J3E77b3TLR6B7PWKjnt5M3mQzusNJupr+aDRh7oz5DViobGZjicQFWLEWEWN8ItQFaCCzBHoTh//DUYNeU7YYcR5q5WwG4Tp6I5UrJgcjmRV1wy6hRlikO7At3/brgwHm6XG422Jrj+u+h8WPzEsCj8/pQkRMdFIyM1IyhMyAiR0aLdiOjDhJZOcuZOKyiPhCKV1tQ1oq1zEO/9YEJ5owMtPeOb60t/4kZmggFPrw8LmPmIi3Tj4iPsKC4qmPR0c0WEUHkQ+v1Ap9T39HfAah2Ey2mAwW0a2RrDbXDCYHQjLDwMcVHJ4suWqb6k8aTJ/G57opI+yjBrfXBUcyvYfKiZjk5y89Z80OLYnrY6DFidoLnjNJnDYbfjPxUGbKiNx9B/Z24kRrlx3hIbzOGxKC1IG6VWw7YfYe/qQNwbf4NxsH/Pz4wmdJ94KdzpecgqmQaLZfcUK5peVVVVhUc/sqCzz4YGKxkP5xgCmXEW3HxMGmwGK/Yr3i+ghMgAldWUwew0o8vRBSdciDBGINwYhsiISORnq3+qF3daAX0kFK1se1kVPt5swNZ6E6w2O/oG3ei3jk2Bpl/ddaYbT34ejpZO65RrOjxpxHHzHVg0Iw6pKUmeFA/JMrTeprWzHk470G7fhhbrj+hx1qDf2QKbq3dEE4shClGmVMSac5EaNhOpYXPELmKpidliy2Vax+PLxe+2L6pp8x5mrU1uWsqazYeWaGk0V2/MB33b31yzHRZrE9K6P0BY+9cYsrnRlvAzDGUchX5XDB5Zu2e720iLG5ctsyMnOx3R0dFCIdqRp6OhFsl/u3m0sSvqAAAgAElEQVRCxTrPuQ4xmblIySsYKVNeUY2dDU78v38NotW+e6rWvtevjkhFbHwX4sIiUJRWJHbcCcRFxmNn5U6UD1TimabnMeAaGKl2XsxcnJZ6MiJjIlGaVRKIcEGrgzutoEkb1IpppK2sqhX/9+nuheQ0hYfexfY+gxhx3Pf6+VI3Bu1mfL5l6gXlUyVemOrCiQtdKC3OD+q0oanyUOvPyXQ0t9Wi216HioEP0WTd6HWqyZaZKIz6CVLDZiM5KQ2JCYle18HvtteSafYGZq1ZdJpJnM2HZlBpN1FvzEdl+U5ED2xFcdOfxZQrm80+avpH76zfocdShEc/ix0R5PRFdszIj0FmRqr4t4ZdO+De+m/EfPLyhKJZZy7E4JGnI3/6jJEyZFro9ObPttnx8g/NY+49bX48Di+Nxuq21ViScChmJc8Q3/o6HXbAYBSjKOPtBOQJue1121HTVYe/1j8+bvEZUdNxaeaFyM7KVvWOQNxpeUJbfWVoZ6vvyzrw4ld7drGi0UCrzYG23rHTr048EEiOMeCd/7j8GvmIDnfjoiMcyMtOG/nyQH3qyMmIzF99cxV6hhqxpfdFtNu3+51IrCkbM2PPQEp4KbLSC7zatY/fbb/l10wFzFozqDSbKJsPzaLTTuKemg/68N/Z1oS5lVeKxtGHnyGrQ3z7Ony5wpLQdcCf8cx6C1p7d08fWFTsxNLZZhTmZYv/r9xZhoSnVsE4sGcqwnhqdVz1R+QVl4opCcNXWUUVTG4nytuseHNTD4bsbkSHGXH0frEoTg3DG83v4PPutfhdwfXIMCYgvGIzTO1NcJvMcGQWwpZbilhbP5Knzx5V72S0yGRVVFbgwdq/otZaN2HRa3L+B6UpJchNz1EtfO60VItm0sRaW1uxtaofL309egtdu92BIZsLnXvNXKSKTj8YyE4y4IUvfDcfFhNwweEOFGXHi80j+NqjAG373dTcgB39r6Fi8IOAS5MVvhhzY3+B1OR0j0dv+d0OOAbVVsisVYtGN4mx+dANSvU2xFPzUVtTg6iur1DQvPvb/92Lze1jvnntmHsvyroz8dZ/t8RdUOjEsrkWFObtPjCNzEfcCw/A3N44qSgdv/wjsguLRi3GpG+AK5oq0W7tQV7knoXsFX01eLHpObEWhM48/8use5H2wl9g2ieG22RB/2Er4CycifTSmQiPjpkSDE15Ka8vx2+33wy3WOECmE1mGE3GUdNQFsTMwznZZ6K0oHTKOmUV4E5LlvL+xW1paUFTWz8e/2T3Gqi9Lxp9tDnc6Ojb86+X/cSN9AQD/v6x26eRD1pgfsZBTuRlxiIlec80Sv9aoY+7u7u70dxWh2+7H0KHvSxojaJ1IYsTrkV6fBFSU9OnjMPv9pQS6aYAs9YNStU2hM2HatHoJzHPzUcVoju/Qn7L30Xjad651Wobs+tO59w/YltXNt75fvcHpQuW2FCYE4/01N0fYup27oBhywbEfLZ6QhFthbPRf+wFyC0uGTVCQYanvLIczza/iG9av4Hb6YCptwsG+5DIhxbAXzDnWsyMn43kmmrEvffMuDEGDzgC9rmHImfegZPOY2/Y3oBB8yDabR248dtbydeIyxRjgsFkEGcoWGhrLwBL45dgRcZxbD7082qoqiX0geOVDRbUtI1dkGx3OOBwONE9YBDnfzxwgRvv/2DBD1V2r80HHdZ59P4OpKcmefytu6qECmIyZDwa2yrxZecfMOBsCWKk3VUbYMKSpJuQlTATaVPs3scfSIOOQzUBmLVqUOg2ETYfukWrnoZ5bj6qYRyoQdTATpjcg4iy1SKybb2Y+tQzuGfqVcf+D2BHVxre/s6ClFg3zl9iQ25O9siJza3NzehrrkfSk3dMKEL36b9GeHYB0guLx5Rp6mpGb1sP1jS9gbXbnx35udvlwgWzrsaC9MMQ+/z9GDjrWsSt+RssDRXjxun92bmInDYHyaUzx/153Q91GMAAuj/qRsxxMbjy46tHlTNGGGFJs8DoNsISacFFmRdgbuJsFOUWqQfuPplwp6VaNFMmtrOyEe1dgyNneOx7A02DJBOyYiGQk2TAU597t9VuRrwbh81wITvZgJzMFFWvXZpSrCAUoKlWDc01+KJzFfqdY9ecBSHkfw2IEUuT70RuyqxJzSC/28EioL56mbX6mOgtIzYfeiOqwvZ4Yj7qmzrR39uJ1h4XensH4XK5kZlsRnQ4kNb4NGI6v0DvoAGusER0zf8zHvskAunxLpxwgB3hUQkozBk9daN+83dw9PUi4YX7xyjSc+KlcGYUIKOoZMSw7Fto184dGBjqhsPtQI+tE5GWGMRHpMDWtBOZLzwGU0sd+i66BQiPRPzbT42rujMuCT3nXo+CGbPG/Jy2E66rrkPd7XWwN9mReHsivnf+iGe3vDCqrMFiQFhWmJgatqroZhSmFar622LutFT4AnqR0vaySuxqMuC9H8z/nQA4+uZj9reDRi5og4WmLgO+q3CivjsMfUPjnwmSEOVGQaoLc/PcSIwB0lMSVP38eiFVQIvSwanVtZXY0PVgQBaWe5tcpDEZS5PuRHZm/oSmkN9tb1XVbnlmrV12WsmczYdWSGk4z6nMBxmPwb4OrPm3BdvqbDC6bAi309oKYHZxDI46MBkpdU8hpeczVBauwqAlG93WCMRGuhERGYX8nPEP+6vaWQanywVzQyVgt8JgMMJRMEMcNpiTlz/hwVt0iFdNRTmSH/ktBucvhTsiGmhtgLFqKyyVW0dIODML0Hvl75H8f7dOSKfrF7cgfcZsYXJoSgXVTQvcO1o70P9jP5oe3t3OxOMTEbciDh9UfoxXd6wZVZ8lw4I/zFkFS4QF+xfMVfWTwJ2WqvF4lNzOXZXC/Jc1GsSmDhYzkBTtRnG6C0ajAUUFuTCbzaAtYGvqWmCxGMWUxAGbETbHbhMSbnYjKmy3SYmIiERyYgzvZjWJ+lV1O7G1cw3KB971iFEwCmWEL8T8hItQUjD+SC2/28FQXZ11Mmt1ctFTVmw+9ERTpW2ZzHyINRYVVVjzbzMqW3fPNbdbB8SHGZOrH2ZnHw4ojcZBs6IQHWaHxeCCOTZTHJSVmrp7a93xrvrySljdThh7huCKtNDqdbjDaQoTkJmbM+GIB9VFoxKN1VVIevSGkartNivQ1Q6jdc/5G4686ei75HYk/98tE+bRe/KVcE6fib7+PvQ6+9Bl74YRBqRZUuHuc6P/iX4Mbh8U90ctiULq+akYcAxiQ+O3iLREIsIcgWkJpXCb3Jg3fX+VEt6TFndaqkfkUYJ0gnZ3dy+sDhdouqHB7URiYjzi4uJG3T/Mm0w1/aH3li56P8mg7L2TnEeBQ7AQTbeqbNqEte03SW/9gvirMD1tKZKTxv5u5XdbOh7FEmDWikkdsoHYfIQseuUaPpn5oNGALRUdePaL0bvs/P/2zgM8qip94++kJ6R3CIEkdEREEMSyIsiCIgqKKIp1bSBiAd117V3Xgm1RxIplBdeKLoIK2NC/qLgivSVAQhrpIclkSv7Pd9gbU2ZCyiS5Z/Ke5/GRzNx7znd+7517z3tPs9mqVaPncFMGuG6CRa2MExdXfydzV7XI256OQ3Yropf+DIvMjq2TDo1OReVRSYhNjG/UkDIOk/X19+/fj8i3/gG/wsNjr12Zj8ozr0D1MSch+s1H3cLMnHkDAmJ6YVnu+1hf9rM6Tm3gZq3GGUETcFbfSch+IrvWgMj3kWdEImBoAHxD/YDqGpR/Xa5MSZ++jeendJyKzSuJD63mcfKWo6h325XclbEFvxS9iLzqjW3PrI05yApYY6IeRGpKn0bGkVq3Ea5Gp1NrjcTSNFSaD02F0ynspsxHdm4+ftp2CCs31t9foGH9LhhtxzH9jjxeXJbKLcjKQcwbPwBOw7rUz6107AD4pCagxwD3E7f379oBy67fEfa/1azsNhtqyorhc6ikNrPSec/CrygPYV8udS2Hnx9yZj+MN7PfwcaKTbXHGObDus+KcwacjZPCT0DR3wvdSmoJtCD1uVT06UfzodN13xViZSOlbSrLMtu7DvyCbwrvaVtGHjx7WNiVOCrxdERHx9bLlVp7ELLJs6LWJhfIC8Kj+fACEc1eBcN8SI+CJBmKYQzHyM07iP/bWo5VDcyHDOFwOh1QXR8W4JI/WTBsQAwiIiKarG7uvkxY03MRueJ3t8c5A/xQeOloJPVKdrtMqDIx2Vnwz9iKsBVL1J4j9soK+BYenqNRdsMTKraIFa/BIkOyXKSKkeORPnwEHt2/oNG31kor7MV2OMocWDDmH6h44Y/hVw0Pjj4vGjHjYpAyKMXsUoMPLdNL5NEAqXfbcGZk7sCvBW8gs2pd2zLy4NmRfqk4IfoW9E2tv1AGtfYgZJNnRa1NLpAXhEfz4QUimr0Kjz32GGZMnwqb0xc+cKBGVpe3OBEVFQn4BmN7RgFe+/rwsCuH3Qa7Q8aY29V8jxqLD2rgg+vO7IaYEBuS01xPhjQYZO7OQMDXWxG0vemlKosvOh4xfXs1OQm2rKwUeXn58KkoR9Dm/4NDhoIFhsDedwhqAoIQtvJNBOzf6RZ/3qV/xfc1u/F+wfJGx8iwK0elA7Y8G24f9VdEfB6G0jWlLvPqPq874obHISHpyBuBdfa1wIdWZyvQseVT79bzlhca6enpWFkwC86a+sNDW5+rZ848LeYJpPU8qt7cOGrtGbY65EKtdVBJ7xhpPvTWT4vod+/aiZjy75FQtBwB9sPDiw5En4vCsFPg5x+AQ45AfPZfP2ze74TsJeDnKIG/vbi2bqOOisCoPhaE+lvhHxiMhNRhbuudJeZj9WYE7s5vkk3RxaOR0C+lyYnnRgb5+fkoLZZ4ZP9xC6qqa2CttCMyKhCO4mIkvHF/o7IqjzsNZcedivVVW7Asr/Fmh9LwsFltcFY6MS91LmK/jUHxij/qbGTYfX53BKUEIXVQqhaTd/nQ0uIn6bEgqXfrUcqQq+1ZP2Bd0UPNymREj4tQaSvGlnzXK2INjpvk9ruGBZzU61p0849FeXU+Mkt/xb6Sn+odMjh0Bo7tMR3RUdG1n1PrZsnkFQdRa6+Q0dSVoPkwtTzeEdy+Lx/EUTWrG1XG7hOO7T3vgiUoClYb8J8NTmxJL4e/vaj22JGDwnHyMVFIyX4GkZW/Y2uvR9Etvj+ioqJcwsnPykZlRjYil7ufvOkMC0LBhSORkpLSrAb9tt1ZKC6z4tMN/sgvtELeUfqUFSPcUoGzxscioZsdie8+Bp+KMtUjcuhPZ8OR3A8hPVOxMW8Tns5c6DJWp8OpJp4/0P9u+K70QdGnf9Q7eFAwos6KQkB8AHof7X5ZYLNdIXxomU2R9o2Hereeb/7BHPyc/S/sqvjEbSa9IkbixF7XIC6kb+0xDqcNB8o24qNtt9Q7b3L/h3DIVoC16Y2HeRoHSn4T+tyOYP/I2nPLqvPw+q8X1MsrMWA4RsbNQkrPfjQfrZdY2zP5u9ZWOm0Cp/nQRip9A81emIT+/fu7rEBe5BnIjj4HfoHhKCsvR1VFBcoqD0/1iAn3RYCPDf2KXkVk5WEzsS/+L6iIOhFJvVxPvpa3iblZBxC97Gf4lLuei1Fy+lEISIpFQv/UI0KVvQwys/Px4uoAGAtnOR0OOKqtcFosar7HNWcEIqwkE6F+dtgSeyPMXoWYAUPUPJH0velYmLUYeyrTXZb1p/CTMCFqHEJ9Q1UviMXHovpXfAJ8EGgPRExqDIKDg48Yp1kO4EPLLEp0TBzUu/Wc92buxI/5zyO3+r8uM5GejFNTbkK11Y4lS5Zg3759sFqtGD16NKZNmwYHqpFTtrn23ITQgbDay1FclVn7WbeAWFTYClFT40SwfwQCfcPg5wzHnDlz8MUXX2DlypXo1S+ukfkI8Y1Vu573TR1I89F6ibU9k79rbaXTJnCaD22k0jfQpsyH1Gpj2ovoFhYJa0kmEgqXo9ovFr7OCgRVZyG8on4PxsGIcciLm4Hk1D/eyDUkU7BrH0qrKhD++Rb459afR1E2dgCsaXHomdLL7SaDdfPblX4A2zKtWPHf+ksByzGyapUYjCHJTvx5KNCze5wyCnX3NkjPy4C91IYXDryMXZW764U6OnwUzo8/F1ExUYgKj1L7i0jjQs5vuJ+CLurzoaWLUp6Jk3q3nuPujG349uCDKHNkuczk8mOXIaAmAhMnTsTixYtrX+CsXbsWq1atwqOPul/iu6modu7cqYzHddddpw5z1fMhn0+KfQlpaX1gsRzeOJJat15r3c6k1roppl+8NB/6aaZdxM0xH5HRcSgtyMKQ9LlN1q8o9ARkd78CySnuzYdkkJWxD1ZbNXwOVcOnyqbytMd0g28NkJSWojZAa06S3Z5fXuuHsqrDD2B36abTq5GW2stlvhm5Gagur0aWNRuFtkLYa+zoE5yKUN8wxMTFIC6i/pKWzYnLrMfwoWVWZdonLurdeq679mzHmoK/wupsvNCEzO84MflqvP7666qnQ1bfW7RoEfz9/TFz5kzk5uZi2LBh6kXF119/jSuuuAJffvml2txx3LhxePXVV3HaaaepBTXmz5+v7ku9evXCzTffrP7eunUrpkyZov5dWJWOd36/qlFFTo9dhLSUvrUvU6h167XW7UxqrZti+sVL86GfZtpFfCTz8VvaYsTFJyI/Lwd9DzyBblU73NZxe9JdCIjuh9jE5GZxkIe09E4EBAQgNDTU7dK67jIT8/H2977IKzm8+7q7dOPp1UjpleQ2f4mhuLgYVrsVvj6+CA4MRlhYWLPqoNNBfGjppFbbY6XerWco5uPLg/Ngq6lolMnUQU8iKXSY6t0Qw3DLLbfgueeew/bt2/HVV1/hvPPOw/r16zF27FhcdtllWLp0KebOnQubzYYXX3xRmRHpLZHzbrvtNiQlJanzhw8fjujoaDXcSvKVtL90Az7aOr9RDBNjFyKtd//aFyrUuvVa63YmtdZNMf3ipfnQTzPtIm7KfORGTkJe9BSk9OmPgqxtqC7JRP8s16u/FHcbhYyEq5Gc3LwhU54AtXPPfvy+14EvN7nvKekV48S0UXakprju+fBEHLrkwYeWLkp5Jk7q3XqOTfV8iPmI8RuoDMRFF12Ejz/+GFdfffXhpXlXrsSFF16IdevW4cwzz1TmQsyIGJPy8nKMGDECn3/+OW666SZMmDAB06dPV6ZE9lmaMWMGZA+lFStWqO83ZC9FUeV+l6tknR77AtJS+rHno/USa3smf9faSqdN4DQf2kilb6AZPyzB0eWvN6pAcbcRyIy7BMERCYiPT1RzKPbu2Y6gqn1IPrgEQdUHas8pCD8FB6KnIzw0GNHdO26n75zcPOTkl2Px2gC3Akw/3oZe8QHok5Kkr0geipwPLQ+B1CQb6t16oZqa8zE2dR6GxJ+F++67D/PmzcPFF1+sejPWrFmjlgeXIVcjR45Ev3791HArMRgbN25U88ZGjRqlzMqJJ56IyZMn45133qldHVDmlO3du7fWfDz341i3FeCcj9Zrq/uZ/F3rrqD546f5ML9G2ke4deOPiPYtREzp17WG4kDMdJQHD0RYoAVxPf9YRlIMSO6+bThkD4C/s0xtNuj0CQIsvggOCUd8945v4G/clonKqmos+baxATlnpA1JUUBqr0StVqVqr4uKD632ImvOfKl363VparUrWRJXls7dm7Efr7zyCm699VbIfkM9evTAgQOHX8qI8bA7q1CQX6JMxg8//KBe4Pz5z3/Ge++9h5jYGOzZvUf1ihx77LH48ccf8e6776p5I6tXr8bs2bPhznxwtavW6+oNZ/J37Q0qmrsONB/m1scrorvqqqvw4H13odJajZoaC2TqdoAfEJPQ0+0mfzJHoqKiQg0VkCTjlDsz7diVAYfDif0FFlQ7DkfSL9EJXx8Leib1aNZmhZ0Zf0eVzYdWR5E2RznUu/U65B/MxS/Zb2Onm30+Jva9E/1jTsOePXvUZPO4uDjk5OSoVapSUnuhqGofKu0lSA4f7jKIMmsOQvxj4Ovjr+6lISEhjY5zZz64z0frdfWGM/m79gYVzV0Hmg9z6+MV0Y0fP14NDdA9yZ4fRUXFcNbUwMdiQVhYqNvNDnWva2vj50OrteT0PI96t1635uxwLgakT9QpykDUTcbyuLIXyKielyEsIB7pRd+rvTwSQ49Sy+euz1yiTukfe1rtqeEBCSitzq3929VEc/lycOiFGN7jPERxh/PWC6zxmfxdayyeJqHTfGgilM5heov50FmDjoqdD62OIm2Ocqh363VQm5Cm78HKguvgrDm8HLirJEOw+kT/CRFBh4ecllRlIbd8W+0kcZkf0ifqT3h5wznq+2uP+w825S3Hun0vtjq402KeQFrPo+r16FLrVuPU7kRqrZ1k2gVM86GdZPoF7M58FBQU1C6DGxgYyKFL+knbKGI+tLxAxBZUgXq3AJaLQzMyd+DXgjeRWfVdqzMSczI0YSo+3XGHymP6Uf/Ej5lLsK/kp1blGemXhhOi56Nv6uB651PrVuHU8iRqraVsWgVN86GVXHoGa5gPWe4xPycTVdU2oOZwXXyqymGpqIQjPAqymG1Cap8W78WhJxXvjJoPLe/U1V2tqHfb9JahV7sPbMDXhXe3KSMxIIbZqPvv1mQ6LPxqHJV4OqLrDLmSfKh1a2jqeQ611lM3naKm+dBJLU1jFfPx7luvouiQDcFVGYjJ/wA+FSVwWEJRlDAJ1oAeCP3sX7D2HYaqo09Ez+Rk0xgQWTe/qKgITtTABxZERkZ65eaAnrq0+NDyFEk98qHebddpV8YW/FK0GHnVv7U9szbm0M03AadE3Y/UlD61+3sYWVLrNsLV6HRqrZFYmoZK86GpcDqFvXDhQkyaOB4JhR8iMm85fIvyYLFZa6uwd8gjqAjpj9APXkHVsDFAv6ORNOjoTq/ijj07UeN0YlflHthr7PCFL/qF9FWrdQVbLKrzxt/XDyFR0YiIiOj0eM0QAB9aZlCh42Kg3m1nLS84MnJ+x9qC29ueWRtzOC7ievSPH4OY6NhGOVHrNsLV6HRqrZFYmoZK86GpcDqF/ft/f0aK8yck5P4LdmsV/ApzGoW/Z9hzsB90IOw/b6Bg9qPomdYHAQHuN/Zrz/rLWvkb92xEbmU+/pm1qLYoid1RA9zYezZ6WCKRsOV32ON6wp6YjBAfCxIGD23PsLTImw8tLWTyWJDU2zMoZc+PLUXLsaviU89k2IpcugeOxLDIK9A3ZZDLs6l1K6Bqegq11lQ4jcKm+dBILF1D3bVzO4ZlzIG9ugIoL4HPodJGVSlOnIis1BsRvehOFF/6d8QMGILQ0NBOqXJmTiYyi7Pw8N7Ha8u3VVvhdDjhW3JQ9drcNmoBEjNzEL9qmTqm8Mp7ERAUhKT+rh/cnVKRTiiUD61OgN6JRVJvz8CX+XB79+/BT8XP4qBti2cybUEuwb6xGBP1AHr26O12s1Rq3QKgmh9KrTUXUIPwaT40EEn3EHdu34zh+66HNOBxqAw+5cWNqnQoajjSBz+CmOf/jpKLbkHEwKGdNpRpW/o2fJG/Bl8UramN01pVBd+SAliqK9VnJ/X4M6b2mIakNx4DHId3HSyc/Qjik3ujW7duukvW6vj50Go1Oi1PpN6ek00mnx/I2Yfviu5HuaNx77DnSqqfkw/8MCbmfvSMHaTmtLlL1Lq9FDBfvtTafJp4W0Q0H96mqAnrs3PHNgzfOxt2mw3Oqkr4Fuc1irI8agT2DnoQ0S/cgaKrH0Bcap9Oa8Tv2r0Lt+25G9XOw7ur2+12OGzV8Dt4oF7cT49ZhvjFdwL/24W9dMrV8Ol/DJJ6JptQhY4JiQ+tjuFsllKot2eVKCkpQfbBDHxf9AgOOf7YDNCzpfyRm4/FDydF3YGkqEGIi01oshhq3V4qmC9fam0+TbwtIpoPb1PUhPXZtmUjelV8gbiC5bBVV8O3IBsW5+HeAiPtPnYh7IcC4JeZAfvQk5E8eEin1UTMx62774Cj5nCMMiSiptoK3wZzVZ4Z8y7iXrittuej7PRLUDPoOCSnpHRa7J1dMB9ana1Ax5ZPvT3PWwxI7sEs/FzyHAps2zxfwP9yDPGNx/GR85AQmYq42PgjlkOtj4jIaw6g1l4jpWkrQvNhWmm8J7BF/1yAMyaMxeD9d8JZWagmbfsW5sLiOLyrb2H3s5HV/2YE/7wGlcedhtjY2E4bciXxbM3Yhm8PfodPC1aq+BwOBxzWKmWajDS+11RMiB6Lnm8uqP2sfNz58Bn+J3RP7uU94rWwJnxotRCY5odT7/YRUFbAysk7gO3lH2JP5eH7kCdTUuAJGBp2OWJj4pscalW3TGrtSQXMnRe1Nrc+3hAdzYc3qGjyOsg+H0teehYOmxVxJV8gKvdDOGFRE7fzE85HQeyZyojU+IYgPiEB3SLcjzvuiKrmFeQh82AW7s14SBUnq19VV1vhl5clf6nP7h79POI2/oSYH/+YF1J47UOITkruVOPUEXyaKoMPrc5WoGPLp97tx1t6XLNy01FamYvNZUs9MhE93C8Zg0LPR0xQH/SIT3E7udxVrah1+2lttpyptdkU8b54aD68T1PT1cjY4bwgdz9Ky6tQgxpYampQY/GBpcYBv4BgREXHdNrqVq6A/b5nE3Irc7H4wGuoclahuqoKqK5CeIUVfxlyK3rUhKHX0udhsR2eF1Jx4pmoHD4Waf36mY5/RwbEh1ZH0u78sqh3+2tQVlaG3IP7UWbLxu6KVci2/tTiQuMCjkJK8HjEBAxEXHRis3s76hZErVuMXdsTqLW20mkTOM2HNlLpG6hhPowaVFZWwul0qj/NvDLUzvSdsDgtyLcdhM1pVzucJwYmwFFZisSX7jtcHR8flI89D9ZBI5HQvTu6hYbpK5QHIudDywMQNcqCenecWDIUK68oE85qHxTYtyHP+jtK7ftQ4ciD1VmKGhy+pwb4hCHEJwOKvqAAAB/6SURBVBZhfsmICxiMuIAh8PWzIDYyCeHh4bBYZJvUlidq3XJmup5BrXVVTp+4aT700UrbSBuaj9ZURMyKj4+PGgLV2odna8qtrq5GQUGBKlNisBwqQ4WPL3wrD8HHYYM9OAwBNQ50i++OqKio1hThVefwoeVVch6xMtT7iIg8foCsvicvcMoqilBlrYBau8PpKwNZVVk1FgcsvjUIDAhCeLdoNbTK39+/zXFQ6zYj1CYDaq2NVNoGSvOhrXT6BN7QfFTJnhm+vqoxHxgY2GRF5CF7MDcT1Q6f2uMC/WoQFdu903pNJG4xJfKf1MPMvTcdfZXwodXRxDu3POrdufw7snRq3ZG0O7csat25/LtC6TQfXUHlTq6jYT6KiopwsLAYPv8bHiBhOeGDmKgIREdHN4qyIDsdJRU2dKvcgd75r8HXWQWbbxgyYy5EWcgQREcEIyq2RyfXjsXXJcCHVte6Hqh319GbWlPrrkOANW1vAjQf7U2Y+UPMx0uvvglrVSV251mw4ld/tWaUDBKYNMyOtAQngoKCkdqrey2t4uJiFB3MRY+CpYgt/aoRxZyoKciJOgvdu3dHSEgIKZuEABsoJhGig8Kg3h0E2gTFUGsTiNBBIVDrDgLdhYuh+ejC4re06jLMSFJAQECLTp03bx5mzZ6DFb/5Y0f2H8OnjEwGdHfijGNs6Jn0h5HYl74TIWW/ITV3oduy9nS/GdawwejZu2+L4uHB7UeAD632Y2vGnKm3GVVpn5iodftwNWOu1NqMqnhXTDQf3qVnu9RGJnm//fbbeOqpp1T+t99+O6ZNm9bsstb/tAHFtih89Iv7SY9TR9iQluiDvmm91Y7i+/btw9CMOfBxWt2WUxXQA9t63o+0tLQOnYTe7Ip3wQP50OpaolPvrqM3tabWXYcAa9reBGg+2puwF+SfmZmJmTNnYtWqVcoYTJ48GcuWLUNiYmKzaicPrWdXBcImq7K4SQF+wNwJVqSkpKgVrfbu3Ythe65qMn+7Xzg29VqAPn36NCsOHtT+BNhAaX/GZiqBeptJjfaNhVq3L18z5U6tzaSGd8ZC8+Gdunq0VsuXL8f+/fsxZ84cle8DDzyAiRMnYtSoUc0qR25kT65oelUryWj+JKsyEjK8S8o7Jn0WLDV2t2VY/ROxNflBpKamqmV4mTqfAB9ana9BR0ZAvTuSdueWRa07l39Hlk6tO5J21yyL5qNr6t6iWv/73/9GXl5erfl477331DCn5g692rVrFxavDUR5lfvNrcKCanDNuOraIVR703cgpHwT0nKecxvr7u7zUR06ED1TOOejRYK248F8aLUjXBNmTb1NKEo7hUSt2wmsCbOl1iYUxctCovnwMkHbozrvvPMOQkNDcdZZZ6nsxXzIbruXX355s4r7dt3/obAqFM99lOf2+LlT4hEVVIb7771LHXPqqadixvSpCNz8GPyyVzc6z5ZyPmz9Z+OJBU9h586dzYqDB5EACZAACZAACRyZwJdffnnkg3gECbSSAM1HK8F1pdMa9ny8+OKLGDZsGI4//viuhIF1JQESIAESIAESIAESaCMBmo82AuwKp0sX7KxZs9SEc9nd+8wzz4QYEJkczkQCJEACJEACJEACJEACzSVA89FcUl34OFl9atGiRXj55ZcVhRtvvBGXXHIJl7ftwtcEq04CJEACJEACJEACrSFA89Eaal30nLKyMvj6+nJH8S6qP6tNAiRAAiRAAiRAAm0lQPPRVoI8nwRIgARIgARIgARIgARIoFkEaD6ahYkHkQAJkAAJkAAJkAAJkAAJtJUAzUdbCfL8IxKoqKhAcHAw54gckZQ+B1itVgQGHnnjSKNGslCBbB4ZFBTUqJK8Pjpfd9HHbrcjICCg2cGInpJcneNOU/lcjvfz82t2OTzQ8wRa+vttKgJ3mjZ1fXi+RsyxpQRac092p2lTebU0Lh7fNQjQfHQNnTullrm5ubj44otRWFio9gn58MMPER0d3SmxsNCWE/jqq6+wdetWzJ49W50sCw88/fTTeOutt9Tfoum7776LhIQEyIpo559/fm0h0sBcsWIFoqKi8Msvv+Caa65R302cOBEPPvig2pGe10fLNfH0GdIIveCCC7B//36V9YQJE3Dfffcpg+BO08jISLz99tt46qmn1Dm333577Yaj7jQVY/O3v/0Nck3JvLGXXnoJxxxzjKerw/yaICC/32eeeQZvvvmmOko0fv311zFgwAB89NFHeOCBB+qdfdNNN6n797333otPP/209ju5H1x11VXKrLrSVMpxd31QoI4j4Ml7clOauru/d1xNWZKOBGg+dFRNg5jlZnXrrbdizJgxanNCeRjJTuf33HOPBtF37RBFO2l4fPfdd7jhhhtw2WWX1ZoPWW75lFNOUT1Zzz77rHqDPWfOHGzfvh0ff/yxOt54OxYWFqYaKJMmTVKrpaWlpeHaa6/FRRddpK4LXh+df53JW2vRefz48WoZbTEiYiZGjBjhVtOsrCzMnDlTLb1ts9kwefJkLFu2TJlQd5qKEZVNy5588kls2bIFc+fOxeeff84ekA68BOR3/cEHH2DcuHHqpYC8DPr222+VJqJjVVVVrSkRA3rcccfh3HPPVfeCefPmqXMkSY+n/OdO05ycHJfXR2JiYgfWlkV58p6cmZnpUtOYmBiX93fZJJiJBJoiQPPB66NdCMiDbMqUKZANCsPDw9Vb7ksvvRSfffaZeuvNZG4C0ijduHEjNmzYgOuuu85lsPL96tWrcfPNN6uG6po1a2p7SYwT9u7dq75/7733lO7y5nvz5s248soreX2Y8BKQHomhQ4eqDUTdabp8+XLVUyKmU5K8MZceLTnP1W9eGqliSsSwiKkRkyON2tdee622QWtCFF4fkryxfv/99/Hwww/Xq2tBQQGmTp2qzKEMkxTzIRrLfdxIYmTmz5/vUlMxNK6uj1GjRnk9UzNV0JP3ZOn5cqWpvHBwdX837g1m4sFYzEWA5sNcenhNNGI+5I23PNzkjZn8PW3aNNUIlbfmTOYnIA8vMYvS+GiYpPFx5513YvTo0apnS46VHg15GPXv31/tBZOamoodO3bgtttuqzUfMhRg4cKFauiVvDHn9WGe68DoxTA2EHWnqbxQyMvLqzUf8pu2WCxq81FXv3k5Xq4h6fUS8yHXjjRYrr/+evTt29c8ALpIJNJzJYZj06ZNECMZERFRr+aPP/64+u2ed955SivRTV4iSC+nvECaPn260ls+d6Xpr7/+6vL6kPs/U8cR8OQ9WcyHq9/80Ucf7fL+/sQTT/AlY8dJrWVJNB9aymb+oOXNuTy8pJtf3p6J+ZBGqjQ2675BM39Num6ETZkPaVB+8sknasy49GiI3sXFxUrr9evXq3kD8ub0wIEDkMasDO2QBouYD/nu+eefV3NEeH2Y4/oyhtoNGTIEV199tQrKnabSEJH5PvJ7liTmo7y8XOnp6jcv30vPhwznSklJUQ3aWbNmKfMhjRemjiUguu7cuVP1SoveM2bMqA3g4MGDOOecc9Rv13hJJGZF/n3o0CE1XE6G5sk5YjxcaSqmxtX1cfnll3dsRbt4aZ68J//nP/9xqekJJ5zg8v5uPBe6uASsfhMEaD54ebQLAaPnQyYyitkoKipSkxTlgcdhV+2C3OOZujMfMsl86dKlarK5q1WLpHEpjROZ55Gfn68aLMZwOxnq8c0336jhWfKWnNeHx2VrcYYyDMroqZIeCTGJDVNdTWXuRt23oGIuhw0bpiaQu9JUrhPR23hLLuXJ9SHnGfMIWhw0T2gzAWNxAJm7Y9yTH3roIQwcOLB2AYGGhch8HTne6Mlypam760OG8jF1DoG23pPlpaGr37z8fl3d3+U+wkQCTRGg+eD10S4EjLeb0k1/0kknYe3atepNufEGvF0KZaYeJdDQfIimr7zyiprbIeP1ZdKpw+FQqxdJj0Z8fDxkkrn8W1bJkben/v7+aj6APLxiY2PV2HGZG3D22Wert9+8PjwqWYszk9WuZCUyGY9fd1WzpjSVRohoJ41QMRIy3EqMRO/evd1qKvrLmHFplMibdBmiJ+e7Wnq5xZXgCc0iIIs//Pbbbzj22GOV2ZAeLDGGxltqMSPSe1VXF1k8IiMjA/369VNlyO+3T58+aq6H9Gi50lT0dXV9SK8XU8cR8OQ9ec+ePS41lUUEXN3fZe4XEwnQfPAa6BQCRiNDhmSEhISoBqg0UJnMTUBMxmOPPaZWJyopKVFDLmRsuBgJeajIZ2I6JImu0oj5/vvv1RwQI8m8DpkPImndunVqFSxJJ598MhYsWKAMC6+Pzr8OZE7OhRdeqIyhDLmRJKscvfDCC6oR6kpTuT6kV+vll19Wx0uvySWXXKJ6TNxpapgcGZIjScyKlMPUcQQaLqssv11ZpaxHjx4qCJnrIb0exnA6+cyYqycrWBnXhvy2pcfTnaZNXR8dV1uWJL3NnronN6Wpu/s7FSCBpgiw54PXR7sSkEZqaWmpmtTI4VbtirrTM5e34NJYcbWJXGVlpVrOs+F8H14fnS5bkwE0pWlZWZkykdKIrZua0lTuBcZSreauufdGJ70Z0gvSULemaixGQ3R1dY47Td1dH95L1nw18/Q92Z2m7u7v5iPCiMxCgObDLEowDhIgARIgARIgARIgARLwcgI0H14uMKtHAiRAAiRAAiRAAiRAAmYhQPNhFiUYBwmQAAmQAAmQAAmQAAl4OQGaDy8XmNUjARIgARIgARIgARIgAbMQoPkwixKMgwRIgARIgARIgARIgAS8nADNh5cLzOqRAAmQAAmQAAmQAAmQgFkI0HyYRQnGQQIkQAIkQAIkQAIkQAJeToDmw8sFZvVIgARIgARIgARIgARIwCwEaD7MogTjIAESIAESIAESIAESIAEvJ0Dz4eUCs3okQAIkQAIkQAIkQAIkYBYCNB9mUYJxkAAJkAAJkAAJkAAJkICXE6D58HKBWT0SIAESIAESIAESIAESMAsBmg+zKME4SIAESIAESIAESIAESMDLCdB8eLnArB4JkAAJkAAJkAAJkAAJmIUAzYdZlGAcJEACJEACJEACJEACJODlBGg+vFxgVo8ESIAESIAESIAESIAEzEKA5sMsSjAOEiABEiABEiABEiABEvByAjQfXi4wq0cCJEACJEACJEACJEACZiFA82EWJRgHCZAACZAACZAACZAACXg5AZoPLxeY1SMBEiABEiABEiABEiABsxCg+TCLEoyDBEiABEiABEiABEiABLycAM2HlwvM6pEACZAACZAACZAACZCAWQjQfJhFCcZBAiRAAiRAAiRAAiRAAl5OgObDywVm9UiABEiABEiABEiABEjALARoPsyiBOMgARIgARIgARIgARIgAS8nQPPh5QKzeiRAAiRAAiRAAiRAAiRgFgI0H2ZRgnGQAAmQAAmQAAmQAAmQgJcToPnwcoFZPRIgARIgARIgARIgARIwCwGaD7MowThIgARIgARIgARIgARIwMsJ0Hx4ucCsHgmQAAmQAAmQAAmQAAmYhQDNh1mUYBwkQAIkQAIkQAIkQAIk4OUEaD68XGBWjwRIgARIgARIgARIgATMQoDmwyxKMA4SIAESIAESIAESIAES8HICNB9eLjCrRwIkQAIkQAIkQAIkQAJmIUDzYRYlGAcJkAAJkAAJkAAJkAAJeDkBmg8vF5jVIwESIAESIAESIAESIAGzEKD5MIsSjIMESIAESIAESIAESIAEvJwAzYeXC8zqkQAJkAAJkAAJkAAJkIBZCNB8mEUJxkECJEACJEACJEACJEACXk6A5sPLBWb1SIAESIAESIAESIAESMAsBGg+zKIE4yABEiABEiABEiABEiABLydA8+HlArN6JEACJEACJEACJEACJGAWAjQfZlGCcZAACZAACZAACZAACZCAlxOg+fBygVk9EiABEiABEiABEiABEjALAZoPsyjBOEiABEiABEiABEiABEjAywnQfHi5wKweCZAACZAACZAACZAACZiFAM2HWZRgHCRAAiRAAiRAAiRAAiTg5QRoPrxcYFaPBEigYwjU1NTgl19+gcPhwKBBgxAeHl5bcFZWFnJycjB8+HBYLJZ2C2jv3r24+OKL8emnnyIiIqLdymlJxtXV1XjttdewePFiddorr7yCYcOGNcpCjvPx8YGfn19Lsvf4sVarFQEBAe2qk8eDZoYkQAIkoBEBmg+NxGKoJEAC5iVQUFCACRMmqADvvfdenHXWWbXBPvPMM/jmm2/w73//WzWw2yutWLECTzzxBFatWgV/f//2KqbZ+Yohe+CBB/DFF1/gySefhM1mQ//+/REXF1cvD/l88uTJuO666zBlypRm5+/pAyXOBx98UPELCgrydPbMjwRIgARIAADNBy8DEiABEvAAAen1uOaaa5CUlIS0tDQsWLBAGQ2n04kZM2bgnHPOwYUXXuiBklxnIQ39O++8U/Uc3Hfffe1WTksyLi0txdixY/H2229j4MCBbk81jNtHH32E5OTklhTh0WMff/xxFBUV4eGHH/ZovsyMBEiABEjgDwI0H7waSIAESMADBGRo0W+//Ybp06fjlltugfRCREVFobi4GGeccYYadnT00Udj3bp1WLt2LW6//fbaXpDNmzdj0aJFePTRR9GtWzc1fOudd95R58lnhYWFqkdA8l2zZg0eeughyDClqVOn4m9/+5saJiS9B/L3uHHjVK/HkiVL1OfSE3LSSSfV1lCGgD322GP47rvv1GeXXHKJ6nGQY8XAvPrqqyqG448/Hu+++y7y8vJw//33q88aJqmb1GvZsmXqKzFZN954o8pLhoDJv/fv349jjjkGdrsdd9xxBwYMGFAvm7rHHXvssaiqqsK0adNQXl6u/rv22msVJ4n7H//4Bx555BEVi8T69NNPIyUlRRk7+VuGm0mvk6TExER17NChQ49Yd+H1wgsvqCFhvr6+OPnkkyGG6LnnnlOchYlRR/nuyiuvrJevBy4fZkECJEACXYYAzUeXkZoVJQESaC8C0rsxc+ZMTJw4Eeeffz5OO+202ka/GJJZs2Zh5cqVah6IDEOSBrYYCGP+hxiP77//Hq+//rpqaD/77LPKPEgvipiL9PR0PPXUUyp8aaBLD8uGDRvw0ksv4eWXX1af5ebmYtKkSeqYOXPmYPDgwSofOVeGEUnZGzduxBVXXKHMxumnn64a9GIQbrjhBtUrIwbhvPPOU4ZBGuFiAioqKpRRCgwMrIdP5rBIo3/kyJEqP/l7/vz5aviUGABpvEu+JSUluPnmm1UPkDTcQ0JC6uUjcctxUm9p1MtxvXv3xs8//4z3338f7733nuIkMXz++eeKkZi43bt3K9b/+te/0K9fP9x222348ccfVZ1lWJf0tixfvlyZwLCwsCbrLqbpww8/VJpIXfr06aNMx4gRI3Duuefi1FNPxUUXXYRDhw7hjTfewJAhQ3DVVVe11+XEfEmABEjAqwnQfHi1vKwcCZBARxCQ4UViPGRuhzTGpTEdHR2thj9JI9hoRMtkdOmdEDNizAkxjIsYFmnQyt/SeyJ/S0NYknwm+Uu+xnliCqRnRIZ3SSNZelSkZ0SGLiUkJKjz9uzZo0yRNMDFPMjxd911F8aPH1+LRXojQkND8fe//73WwMhnEqe7+SnSyyA9EsHBwcoUGcfJnBbpsTEMgxxz3HHHKbPkLkleYjpOOeUUXH755bWHST3efPNNNU9m165dyhxJj8rzzz+vzJb03oixWrhwoeIrPRdiTowJ64YZEwMiPVBHqrv0Pgn/1atX1xok4SZmse5nEqDoKOaMiQRIgARIoOUEaD5azoxnkAAJkEA9Atu3b1fDl6SxGhsbq/4vQ4RkAvOtt96qJllLb4TRIJbhTPJ2XZJhXIxGtTH/QRre0nshSXoozj77bNXIlmFGknbs2KFWtvrkk0+U2RDjs23bNtUYN8xAXfPxww8/KOMh8YkRkV4OSRLTX/7yFxXf+vXrVe+FNOLFWLhLMlRKegQazuWoaxhkyJRhyEaNGuU2L2NYmlF/48C6eYmBuuCCC1TvhfSKSI+LzCWRXhDp9ZAhaQcPHlRMpVxJMndDTIL0+jSn7jJsTobDGb1PkocYkksvvVTxlZ4P6XGR/9pz0QD+tEiABEjA2wnQfHi7wqwfCZBAuxOQt/My90GGVskbccNkyJwB6f24++671bwL6Z2Q4UNynNG4N964y3yFmJgYNZxKjIAxVEqC/+qrr3DPPffUW4VJGucyxEiMgjSGZeiQDHmSxrKR5Dzp0ZC8PvvsM9UrIXNApCelbpJleaWB3XD4lztwYnwuu+yyejHKsdL7IIZLej527txZz5C5y8sYlmbMkalrPiRu6Y2YN2+e6n34+OOPUVZWpoaQifER7jIUSuotJk/MmmGqJB8ZrpWamqpMW1N1l2FaYnCM3qe6sYo+wlgMowzFEiNV1+C1+8XFAkiABEjAywjQfHiZoKwOCZBAxxKQYUPSWyANWGnoS5LGvcyt2LRpkxoqZAyFctW4rzssS0yEqzfwsgpTdna2Mg5yjJQpJkYa4VKm9B5Iw7luT4TEIL0TY8aMUXMupGxpRIsxcPXm3liVS5YLPtJ8BlcGyejBkbhkaJjMoRDzVXcolCtlxEAsXbq00TLEhsERfmLgZN6FGBuZ22EYHTEC0uMhPSxSPxny5iodqe7GEDaZwC5DutwlMSAyzKyhUerYK46lkQAJkIDeBGg+9NaP0ZMACXQyAZk8Lo1taRSLATCSGAGZjyFLx0qDX+YiSONWGuUySVz2kZAhPmJMZM6DzO9oOP/DMDJiImSIlUwGlyQb4ckwLHnbL/M3pPdAhk7J6k6jR49WvQFiVGTStgzLEpMivS4yZ+Smm25S50pZW7ZsUQ1/iUvOkUZ8w+FPrvAaw8Bmz56tegxkqNj111+vTI000KX3p6EhcyeTmI9//vOfeOutt1RPRWRkpJqDYkwol2FWcozkKcPIZD5M3c8MkyX/lzr37NlTxSPD1mSCu8wlOVLdhafMCZk7d67aq0XOl14Ome8hk+clT+lxkX/LyljGMsqdfOmxeBIgARLQkgDNh5ayMWgSIAGzEJD5D9IgFlMhq1MZyWg8y4pMf/3rX1XD2phDYBwjQ6Wk8S+N7xNOOEGtLCWN4Lpv4KUhLMOKpEfE2CvDmHPxwQcfqIa4lC3GQxro0miWJEvaSj7x8fHqb+ktkeVipRfFSHK8TFKX+GWYlAylMoZ/HYmvHCdDwYwkjXZpnMt8EjFkMg9D6l3XkLnK01iBS76TXg6jfINf3R3RDdMjvQ9iKowkn8vQLJmYbiSZhC8bBkr9j1R3+V7mw8hwOEli5MToieGTZY6NZBi+hit2HYkVvycBEiABEviDAM0HrwYSIAES6EACYg5kUrTsVdFw+VpPhCHDnyRJb4erJOWLOZCemLY2oisrKyH/SS9OW/KSieHS8yJ5GKtVtYaF1F3OFxPjKp8j1V3Mn/Te1N3dXD6TeSSiVXvo1Zp68hw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kAzYfO6jF2EiABEiABEiABEiABEtCIAM2HRmIxVBIgARIgARIgARIgARLQmQDNh87qMXYSIAESIAESIAESIAES0IgAzYdGYjFUEiABEiABEiABEiABEtCZAM2HzuoxdhIgARIgARIgARIgARLQiADNh0ZiMVQSIAESIAESIAESIAES0JnA/wPDClk7vOi/HwAAAABJRU5ErkJggg=="/>
          <p:cNvSpPr>
            <a:spLocks noGrp="1" noChangeAspect="1" noChangeArrowheads="1"/>
          </p:cNvSpPr>
          <p:nvPr>
            <p:ph type="body" orient="vert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1994" t="29177" r="20359" b="9489"/>
          <a:stretch/>
        </p:blipFill>
        <p:spPr>
          <a:xfrm>
            <a:off x="990600" y="624376"/>
            <a:ext cx="7120861" cy="57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 err="1" smtClean="0"/>
              <a:t>Descriptives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74209"/>
            <a:ext cx="9813206" cy="453515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2800" dirty="0" smtClean="0"/>
              <a:t>38 World Bank related Twitter accounts</a:t>
            </a:r>
          </a:p>
          <a:p>
            <a:pPr>
              <a:buFont typeface="Wingdings" charset="2"/>
              <a:buChar char="§"/>
            </a:pPr>
            <a:r>
              <a:rPr lang="en-US" sz="2800" dirty="0" smtClean="0"/>
              <a:t>Total </a:t>
            </a:r>
            <a:r>
              <a:rPr lang="en-US" sz="2800" dirty="0" smtClean="0">
                <a:solidFill>
                  <a:schemeClr val="accent1"/>
                </a:solidFill>
              </a:rPr>
              <a:t>93,733 </a:t>
            </a:r>
            <a:r>
              <a:rPr lang="en-US" sz="2800" dirty="0" smtClean="0"/>
              <a:t>tweets downloaded</a:t>
            </a:r>
          </a:p>
          <a:p>
            <a:pPr lvl="2">
              <a:buFont typeface="Wingdings" charset="2"/>
              <a:buChar char="§"/>
            </a:pPr>
            <a:r>
              <a:rPr lang="en-US" sz="2000" dirty="0"/>
              <a:t>A</a:t>
            </a:r>
            <a:r>
              <a:rPr lang="en-US" sz="2000" dirty="0" smtClean="0"/>
              <a:t>verage of </a:t>
            </a:r>
            <a:r>
              <a:rPr lang="en-US" sz="2000" dirty="0" smtClean="0">
                <a:solidFill>
                  <a:schemeClr val="accent1"/>
                </a:solidFill>
              </a:rPr>
              <a:t>336-3,200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tweets per account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/>
              <a:t>Maximum </a:t>
            </a:r>
            <a:r>
              <a:rPr lang="en-US" sz="2000" dirty="0"/>
              <a:t>tweets allowed to download is 3,200 per account </a:t>
            </a:r>
          </a:p>
          <a:p>
            <a:pPr lvl="2">
              <a:buFont typeface="Wingdings" charset="2"/>
              <a:buChar char="§"/>
            </a:pPr>
            <a:r>
              <a:rPr lang="en-US" sz="2000" dirty="0"/>
              <a:t>I downloaded my data in January/February </a:t>
            </a:r>
            <a:r>
              <a:rPr lang="en-US" sz="2000" dirty="0" smtClean="0"/>
              <a:t>2016</a:t>
            </a:r>
          </a:p>
          <a:p>
            <a:pPr>
              <a:buFont typeface="Wingdings" charset="2"/>
              <a:buChar char="§"/>
            </a:pPr>
            <a:r>
              <a:rPr lang="en-US" sz="2800" dirty="0" smtClean="0"/>
              <a:t>Keep only ”own” tweets </a:t>
            </a:r>
          </a:p>
          <a:p>
            <a:pPr lvl="2">
              <a:buFont typeface="Wingdings" charset="2"/>
              <a:buChar char="§"/>
            </a:pPr>
            <a:r>
              <a:rPr lang="en-US" sz="2000" dirty="0" smtClean="0"/>
              <a:t>By user, 6-47 percent of tweets are RTs from other users</a:t>
            </a:r>
          </a:p>
          <a:p>
            <a:pPr lvl="2">
              <a:buFont typeface="Wingdings" charset="2"/>
              <a:buChar char="§"/>
            </a:pPr>
            <a:r>
              <a:rPr lang="fi-FI" sz="2000" dirty="0" smtClean="0"/>
              <a:t>71,287 </a:t>
            </a:r>
            <a:r>
              <a:rPr lang="fi-FI" sz="2000" dirty="0" err="1" smtClean="0"/>
              <a:t>tweets</a:t>
            </a:r>
            <a:r>
              <a:rPr lang="fi-FI" sz="2000" dirty="0" smtClean="0"/>
              <a:t> </a:t>
            </a:r>
            <a:r>
              <a:rPr lang="fi-FI" sz="2000" dirty="0" err="1" smtClean="0"/>
              <a:t>remaining</a:t>
            </a:r>
            <a:endParaRPr lang="fi-FI" sz="2000" dirty="0" smtClean="0"/>
          </a:p>
          <a:p>
            <a:pPr lvl="2">
              <a:buFont typeface="Wingdings" charset="2"/>
              <a:buChar char="§"/>
            </a:pPr>
            <a:r>
              <a:rPr lang="fi-FI" sz="2000" dirty="0" smtClean="0"/>
              <a:t>316 - 3,001 </a:t>
            </a:r>
            <a:r>
              <a:rPr lang="fi-FI" sz="2000" dirty="0" err="1" smtClean="0"/>
              <a:t>tweets</a:t>
            </a:r>
            <a:r>
              <a:rPr lang="fi-FI" sz="2000" dirty="0" smtClean="0"/>
              <a:t> per </a:t>
            </a:r>
            <a:r>
              <a:rPr lang="fi-FI" sz="2000" dirty="0" err="1" smtClean="0"/>
              <a:t>account</a:t>
            </a:r>
            <a:endParaRPr lang="fi-FI" sz="2000" dirty="0" smtClean="0"/>
          </a:p>
          <a:p>
            <a:pPr lvl="2">
              <a:buFont typeface="Wingdings" charset="2"/>
              <a:buChar char="§"/>
            </a:pPr>
            <a:r>
              <a:rPr lang="en-US" sz="2000" dirty="0"/>
              <a:t>Data over the period March 2009 to February </a:t>
            </a:r>
            <a:r>
              <a:rPr lang="en-US" sz="2000" dirty="0" smtClean="0"/>
              <a:t>2016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05922"/>
            <a:ext cx="9720072" cy="807920"/>
          </a:xfrm>
        </p:spPr>
        <p:txBody>
          <a:bodyPr/>
          <a:lstStyle/>
          <a:p>
            <a:r>
              <a:rPr lang="en-US" dirty="0" smtClean="0"/>
              <a:t>Available and Created variables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8742"/>
              </p:ext>
            </p:extLst>
          </p:nvPr>
        </p:nvGraphicFramePr>
        <p:xfrm>
          <a:off x="1024128" y="1213841"/>
          <a:ext cx="9912096" cy="475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3166"/>
                <a:gridCol w="2277035"/>
                <a:gridCol w="5431895"/>
              </a:tblGrid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Created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 friends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 has a hashtag (#)</a:t>
                      </a: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 is a retweet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 Has a link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Retweet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</a:t>
                      </a:r>
                      <a:r>
                        <a:rPr lang="en-US" baseline="0" dirty="0" smtClean="0"/>
                        <a:t> Has an “@”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Favorite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</a:t>
                      </a:r>
                      <a:r>
                        <a:rPr lang="en-US" baseline="0" dirty="0" smtClean="0"/>
                        <a:t> user screen names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Dummy:</a:t>
                      </a:r>
                      <a:r>
                        <a:rPr lang="en-US" baseline="0" dirty="0" smtClean="0"/>
                        <a:t> year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of Hashtags (#)</a:t>
                      </a: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user screen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of user</a:t>
                      </a:r>
                      <a:r>
                        <a:rPr lang="en-US" baseline="0" dirty="0" smtClean="0"/>
                        <a:t> tags (@)</a:t>
                      </a:r>
                      <a:endParaRPr lang="en-US" dirty="0" smtClean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user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Clean text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user created 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Favorite/retweet count</a:t>
                      </a:r>
                      <a:r>
                        <a:rPr lang="en-US" baseline="0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User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User followers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3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13996</TotalTime>
  <Words>1469</Words>
  <Application>Microsoft Macintosh PowerPoint</Application>
  <PresentationFormat>Widescreen</PresentationFormat>
  <Paragraphs>495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Tw Cen MT</vt:lpstr>
      <vt:lpstr>Tw Cen MT Condensed</vt:lpstr>
      <vt:lpstr>Wingdings</vt:lpstr>
      <vt:lpstr>Wingdings 3</vt:lpstr>
      <vt:lpstr>Arial</vt:lpstr>
      <vt:lpstr>Integral</vt:lpstr>
      <vt:lpstr>The World Bank Presence on Twitter</vt:lpstr>
      <vt:lpstr>Outline</vt:lpstr>
      <vt:lpstr>Questions</vt:lpstr>
      <vt:lpstr>World Bank Related Accounts on Twitter:  I found 38</vt:lpstr>
      <vt:lpstr>PowerPoint Presentation</vt:lpstr>
      <vt:lpstr>PowerPoint Presentation</vt:lpstr>
      <vt:lpstr>Data</vt:lpstr>
      <vt:lpstr>Summary Descriptives</vt:lpstr>
      <vt:lpstr>Available and Created variables </vt:lpstr>
      <vt:lpstr>PowerPoint Presentation</vt:lpstr>
      <vt:lpstr>Percent of tweets without favorites or retweets</vt:lpstr>
      <vt:lpstr>Top @s </vt:lpstr>
      <vt:lpstr>Top Words</vt:lpstr>
      <vt:lpstr>Top hashtags</vt:lpstr>
      <vt:lpstr>Analysis</vt:lpstr>
      <vt:lpstr>Analysis</vt:lpstr>
      <vt:lpstr>Token Likelihoods:  which words are in the high favorite and retweet counts</vt:lpstr>
      <vt:lpstr>PowerPoint Presentation</vt:lpstr>
      <vt:lpstr>PowerPoint Presentation</vt:lpstr>
      <vt:lpstr>Topic Modeling  (all accounts)</vt:lpstr>
      <vt:lpstr>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 (@WorldBank)</vt:lpstr>
      <vt:lpstr>PowerPoint Presentation</vt:lpstr>
      <vt:lpstr>PowerPoint Presentation</vt:lpstr>
      <vt:lpstr>@WorldBank</vt:lpstr>
      <vt:lpstr>Sentiment  (@worldbank)</vt:lpstr>
      <vt:lpstr>Conclusions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104</cp:revision>
  <cp:lastPrinted>2016-02-24T21:07:02Z</cp:lastPrinted>
  <dcterms:created xsi:type="dcterms:W3CDTF">2016-02-15T03:54:57Z</dcterms:created>
  <dcterms:modified xsi:type="dcterms:W3CDTF">2016-02-24T21:10:57Z</dcterms:modified>
</cp:coreProperties>
</file>